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webextensions/webextension1.xml" ContentType="application/vnd.ms-office.webextension+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65" r:id="rId5"/>
    <p:sldId id="266" r:id="rId6"/>
    <p:sldId id="273" r:id="rId7"/>
    <p:sldId id="267" r:id="rId8"/>
    <p:sldId id="295" r:id="rId9"/>
    <p:sldId id="268" r:id="rId10"/>
    <p:sldId id="269" r:id="rId11"/>
    <p:sldId id="270" r:id="rId12"/>
    <p:sldId id="271" r:id="rId13"/>
    <p:sldId id="272" r:id="rId14"/>
    <p:sldId id="277" r:id="rId15"/>
    <p:sldId id="279" r:id="rId16"/>
    <p:sldId id="294" r:id="rId17"/>
    <p:sldId id="275" r:id="rId18"/>
    <p:sldId id="257" r:id="rId19"/>
    <p:sldId id="256" r:id="rId20"/>
    <p:sldId id="258" r:id="rId21"/>
    <p:sldId id="259" r:id="rId22"/>
    <p:sldId id="261" r:id="rId23"/>
    <p:sldId id="293" r:id="rId24"/>
    <p:sldId id="299" r:id="rId25"/>
    <p:sldId id="298" r:id="rId26"/>
    <p:sldId id="284" r:id="rId27"/>
    <p:sldId id="280" r:id="rId28"/>
    <p:sldId id="281" r:id="rId29"/>
    <p:sldId id="282" r:id="rId30"/>
    <p:sldId id="296" r:id="rId31"/>
    <p:sldId id="285" r:id="rId32"/>
    <p:sldId id="286"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1F1F0-A334-706E-4DB8-CE28A97DF6AF}" v="139" dt="2024-12-04T19:35:07.238"/>
    <p1510:client id="{4CD41212-ABE4-C8C1-1AAB-21B93B0AD560}" v="9" dt="2024-12-04T05:37:54.511"/>
    <p1510:client id="{65394DC2-B7E9-4EB3-137B-5528ADA76B4A}" v="58" dt="2024-12-04T07:03:34.338"/>
    <p1510:client id="{6D3B208B-88F9-4484-A3D7-A01941CABB6A}" v="2933" dt="2024-12-05T04:01:15.835"/>
    <p1510:client id="{830BC69E-C87C-F5C6-B433-80A93FED2645}" v="12" dt="2024-12-05T00:26:30.068"/>
    <p1510:client id="{BAE37091-212D-1148-2B25-693CFDE83D0D}" v="3" dt="2024-12-05T00:56:10.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47" autoAdjust="0"/>
  </p:normalViewPr>
  <p:slideViewPr>
    <p:cSldViewPr snapToGrid="0">
      <p:cViewPr>
        <p:scale>
          <a:sx n="68" d="100"/>
          <a:sy n="68" d="100"/>
        </p:scale>
        <p:origin x="1224"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83745-39F3-4753-B796-43B8E9F81A2F}"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70289B-477B-42AB-97A1-2C7B7C2FE74D}" type="slidenum">
              <a:rPr lang="en-US" smtClean="0"/>
              <a:t>‹#›</a:t>
            </a:fld>
            <a:endParaRPr lang="en-US"/>
          </a:p>
        </p:txBody>
      </p:sp>
    </p:spTree>
    <p:extLst>
      <p:ext uri="{BB962C8B-B14F-4D97-AF65-F5344CB8AC3E}">
        <p14:creationId xmlns:p14="http://schemas.microsoft.com/office/powerpoint/2010/main" val="277312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ptos"/>
                <a:cs typeface="Times New Roman"/>
              </a:rPr>
              <a:t>Hello everyone, we'll be presenting our project which is based on jobs in Data. </a:t>
            </a:r>
            <a:r>
              <a:rPr lang="en-US" dirty="0"/>
              <a:t>Our team, consisting of Aditya , Akshit, myself, and Tanya , has put together this analysis to explore the world of data-related careers. We will go through key insights, visualizations, and trends that are shaping the future of the data industry.</a:t>
            </a:r>
          </a:p>
        </p:txBody>
      </p:sp>
      <p:sp>
        <p:nvSpPr>
          <p:cNvPr id="4" name="Slide Number Placeholder 3"/>
          <p:cNvSpPr>
            <a:spLocks noGrp="1"/>
          </p:cNvSpPr>
          <p:nvPr>
            <p:ph type="sldNum" sz="quarter" idx="5"/>
          </p:nvPr>
        </p:nvSpPr>
        <p:spPr/>
        <p:txBody>
          <a:bodyPr/>
          <a:lstStyle/>
          <a:p>
            <a:fld id="{AE70289B-477B-42AB-97A1-2C7B7C2FE74D}" type="slidenum">
              <a:rPr lang="en-US" smtClean="0"/>
              <a:t>1</a:t>
            </a:fld>
            <a:endParaRPr lang="en-US"/>
          </a:p>
        </p:txBody>
      </p:sp>
    </p:spTree>
    <p:extLst>
      <p:ext uri="{BB962C8B-B14F-4D97-AF65-F5344CB8AC3E}">
        <p14:creationId xmlns:p14="http://schemas.microsoft.com/office/powerpoint/2010/main" val="380784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step we performed numerical analysis to understand the distribution of salaries. </a:t>
            </a:r>
          </a:p>
          <a:p>
            <a:r>
              <a:rPr lang="en-US" dirty="0"/>
              <a:t>We can observe that salaries are right-skewed which means that majority of the job roles have a common salary band. The long tail on the right shows outliers which represents high-paying senior or executive-level positions.</a:t>
            </a:r>
          </a:p>
        </p:txBody>
      </p:sp>
      <p:sp>
        <p:nvSpPr>
          <p:cNvPr id="4" name="Slide Number Placeholder 3"/>
          <p:cNvSpPr>
            <a:spLocks noGrp="1"/>
          </p:cNvSpPr>
          <p:nvPr>
            <p:ph type="sldNum" sz="quarter" idx="5"/>
          </p:nvPr>
        </p:nvSpPr>
        <p:spPr/>
        <p:txBody>
          <a:bodyPr/>
          <a:lstStyle/>
          <a:p>
            <a:fld id="{AE70289B-477B-42AB-97A1-2C7B7C2FE74D}" type="slidenum">
              <a:rPr lang="en-US" smtClean="0"/>
              <a:t>10</a:t>
            </a:fld>
            <a:endParaRPr lang="en-US"/>
          </a:p>
        </p:txBody>
      </p:sp>
    </p:spTree>
    <p:extLst>
      <p:ext uri="{BB962C8B-B14F-4D97-AF65-F5344CB8AC3E}">
        <p14:creationId xmlns:p14="http://schemas.microsoft.com/office/powerpoint/2010/main" val="3652068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step 5 we performed geographical analysis, where we explored salary data by location, identifying the top 20 countries with the highest average salaries. The bar chart showed Qatar, having the highest average salary in our dataset.</a:t>
            </a:r>
          </a:p>
        </p:txBody>
      </p:sp>
      <p:sp>
        <p:nvSpPr>
          <p:cNvPr id="4" name="Slide Number Placeholder 3"/>
          <p:cNvSpPr>
            <a:spLocks noGrp="1"/>
          </p:cNvSpPr>
          <p:nvPr>
            <p:ph type="sldNum" sz="quarter" idx="5"/>
          </p:nvPr>
        </p:nvSpPr>
        <p:spPr/>
        <p:txBody>
          <a:bodyPr/>
          <a:lstStyle/>
          <a:p>
            <a:fld id="{AE70289B-477B-42AB-97A1-2C7B7C2FE74D}" type="slidenum">
              <a:rPr lang="en-US" smtClean="0"/>
              <a:t>11</a:t>
            </a:fld>
            <a:endParaRPr lang="en-US"/>
          </a:p>
        </p:txBody>
      </p:sp>
    </p:spTree>
    <p:extLst>
      <p:ext uri="{BB962C8B-B14F-4D97-AF65-F5344CB8AC3E}">
        <p14:creationId xmlns:p14="http://schemas.microsoft.com/office/powerpoint/2010/main" val="1417790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for our last step, we analyzed salary trends over time. Using a line plot, we tracked salary growth across years. Here we can observe steady growth in salaries, the peak could indicate high-demand roles, and the dips are possibly linked to external factors like economic shifts.</a:t>
            </a:r>
          </a:p>
        </p:txBody>
      </p:sp>
      <p:sp>
        <p:nvSpPr>
          <p:cNvPr id="4" name="Slide Number Placeholder 3"/>
          <p:cNvSpPr>
            <a:spLocks noGrp="1"/>
          </p:cNvSpPr>
          <p:nvPr>
            <p:ph type="sldNum" sz="quarter" idx="5"/>
          </p:nvPr>
        </p:nvSpPr>
        <p:spPr/>
        <p:txBody>
          <a:bodyPr/>
          <a:lstStyle/>
          <a:p>
            <a:fld id="{AE70289B-477B-42AB-97A1-2C7B7C2FE74D}" type="slidenum">
              <a:rPr lang="en-US" smtClean="0"/>
              <a:t>12</a:t>
            </a:fld>
            <a:endParaRPr lang="en-US"/>
          </a:p>
        </p:txBody>
      </p:sp>
    </p:spTree>
    <p:extLst>
      <p:ext uri="{BB962C8B-B14F-4D97-AF65-F5344CB8AC3E}">
        <p14:creationId xmlns:p14="http://schemas.microsoft.com/office/powerpoint/2010/main" val="3887963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60250-DE87-F906-E619-17140D565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A0732-4A4A-B7BF-632F-DDC317B535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FC3AA-938B-ECCB-A325-4924CB25F1EA}"/>
              </a:ext>
            </a:extLst>
          </p:cNvPr>
          <p:cNvSpPr>
            <a:spLocks noGrp="1"/>
          </p:cNvSpPr>
          <p:nvPr>
            <p:ph type="body" idx="1"/>
          </p:nvPr>
        </p:nvSpPr>
        <p:spPr/>
        <p:txBody>
          <a:bodyPr/>
          <a:lstStyle/>
          <a:p>
            <a:r>
              <a:rPr lang="en-US" sz="1200" dirty="0">
                <a:latin typeface="Times New Roman"/>
                <a:cs typeface="Times New Roman"/>
              </a:rPr>
              <a:t>We then proceeded to visualize our dataset using Power BI</a:t>
            </a:r>
            <a:br>
              <a:rPr lang="en-US" sz="1200" dirty="0">
                <a:latin typeface="Times New Roman"/>
                <a:cs typeface="Times New Roman"/>
              </a:rPr>
            </a:br>
            <a:endParaRPr lang="en-US" dirty="0"/>
          </a:p>
          <a:p>
            <a:endParaRPr lang="en-US" dirty="0"/>
          </a:p>
        </p:txBody>
      </p:sp>
      <p:sp>
        <p:nvSpPr>
          <p:cNvPr id="4" name="Slide Number Placeholder 3">
            <a:extLst>
              <a:ext uri="{FF2B5EF4-FFF2-40B4-BE49-F238E27FC236}">
                <a16:creationId xmlns:a16="http://schemas.microsoft.com/office/drawing/2014/main" id="{E4ACFE2E-6900-9885-7216-26098F749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0289B-477B-42AB-97A1-2C7B7C2FE7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72823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radar chart comparing the top 5 job titles across Average Salary, Job Count, and Company Size. Wider triangles, like for Data Analytics Lead, show balanced performance across metrics, while narrower ones, like Managing Director,  highlight specialization this means higher salaries but fewer job openings. Entry-level and mid-level roles have the highest job counts</a:t>
            </a:r>
          </a:p>
          <a:p>
            <a:endParaRPr lang="en-US" dirty="0"/>
          </a:p>
          <a:p>
            <a:r>
              <a:rPr lang="en-US" b="1" dirty="0"/>
              <a:t>Transition to next slide: now lets see what the ten top paying jobs are.</a:t>
            </a:r>
          </a:p>
        </p:txBody>
      </p:sp>
      <p:sp>
        <p:nvSpPr>
          <p:cNvPr id="4" name="Slide Number Placeholder 3"/>
          <p:cNvSpPr>
            <a:spLocks noGrp="1"/>
          </p:cNvSpPr>
          <p:nvPr>
            <p:ph type="sldNum" sz="quarter" idx="5"/>
          </p:nvPr>
        </p:nvSpPr>
        <p:spPr/>
        <p:txBody>
          <a:bodyPr/>
          <a:lstStyle/>
          <a:p>
            <a:fld id="{AE70289B-477B-42AB-97A1-2C7B7C2FE74D}" type="slidenum">
              <a:rPr lang="en-US" smtClean="0"/>
              <a:t>14</a:t>
            </a:fld>
            <a:endParaRPr lang="en-US"/>
          </a:p>
        </p:txBody>
      </p:sp>
    </p:spTree>
    <p:extLst>
      <p:ext uri="{BB962C8B-B14F-4D97-AF65-F5344CB8AC3E}">
        <p14:creationId xmlns:p14="http://schemas.microsoft.com/office/powerpoint/2010/main" val="2874193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This chart showcases the highest-paying job titles in the data industry. As we can see, roles like Analytics Engineering Manager and Data Science Tech Lead </a:t>
            </a:r>
            <a:r>
              <a:rPr lang="en-US" err="1"/>
              <a:t>lead</a:t>
            </a:r>
            <a:r>
              <a:rPr lang="en-US"/>
              <a:t> the pack, with salaries exceeding $400,000.</a:t>
            </a:r>
          </a:p>
          <a:p>
            <a:pPr marL="171450" indent="-171450">
              <a:buFont typeface="Arial"/>
              <a:buChar char="•"/>
            </a:pPr>
            <a:r>
              <a:rPr lang="en-US"/>
              <a:t>It’s worth noting that leadership roles dominate the top-paying positions, reflecting the high value placed on managerial expertise and experience.</a:t>
            </a:r>
          </a:p>
          <a:p>
            <a:pPr marL="171450" indent="-171450">
              <a:buFont typeface="Arial"/>
              <a:buChar char="•"/>
            </a:pPr>
            <a:r>
              <a:rPr lang="en-US"/>
              <a:t>Specialized technical roles, such as AI Architect and AWS Data Architect, also appear in this list, emphasizing the demand for niche skills in emerging fields.</a:t>
            </a:r>
          </a:p>
          <a:p>
            <a:endParaRPr lang="en-US" b="1"/>
          </a:p>
          <a:p>
            <a:r>
              <a:rPr lang="en-US" b="1"/>
              <a:t>Transition to next slide</a:t>
            </a:r>
            <a:r>
              <a:rPr lang="en-US"/>
              <a:t>: Next, let’s explore how job roles are distributed across experience levels and categories.</a:t>
            </a:r>
          </a:p>
        </p:txBody>
      </p:sp>
      <p:sp>
        <p:nvSpPr>
          <p:cNvPr id="4" name="Slide Number Placeholder 3"/>
          <p:cNvSpPr>
            <a:spLocks noGrp="1"/>
          </p:cNvSpPr>
          <p:nvPr>
            <p:ph type="sldNum" sz="quarter" idx="5"/>
          </p:nvPr>
        </p:nvSpPr>
        <p:spPr/>
        <p:txBody>
          <a:bodyPr/>
          <a:lstStyle/>
          <a:p>
            <a:fld id="{AE70289B-477B-42AB-97A1-2C7B7C2FE74D}" type="slidenum">
              <a:rPr lang="en-US" smtClean="0"/>
              <a:t>15</a:t>
            </a:fld>
            <a:endParaRPr lang="en-US"/>
          </a:p>
        </p:txBody>
      </p:sp>
    </p:spTree>
    <p:extLst>
      <p:ext uri="{BB962C8B-B14F-4D97-AF65-F5344CB8AC3E}">
        <p14:creationId xmlns:p14="http://schemas.microsoft.com/office/powerpoint/2010/main" val="2868848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This chart highlights the distribution of jobs across experience levels and categories.</a:t>
            </a:r>
          </a:p>
          <a:p>
            <a:pPr marL="171450" indent="-171450">
              <a:buFont typeface="Arial"/>
              <a:buChar char="•"/>
            </a:pPr>
            <a:r>
              <a:rPr lang="en-US"/>
              <a:t>As we can see, senior roles dominate in most categories, where over 50% of roles are filled by senior professionals.</a:t>
            </a:r>
          </a:p>
          <a:p>
            <a:pPr marL="171450" indent="-171450">
              <a:buFont typeface="Arial"/>
              <a:buChar char="•"/>
            </a:pPr>
            <a:r>
              <a:rPr lang="en-US"/>
              <a:t>Mid-level roles have moderate job categories. Fields like Leadership and Management and Data Management and Strategy provide significant opportunities for career growth. </a:t>
            </a:r>
          </a:p>
          <a:p>
            <a:pPr marL="171450" indent="-171450">
              <a:buFont typeface="Arial"/>
              <a:buChar char="•"/>
            </a:pPr>
            <a:r>
              <a:rPr lang="en-US"/>
              <a:t>Entry-level positions are far fewer across all categories.</a:t>
            </a:r>
          </a:p>
          <a:p>
            <a:endParaRPr lang="en-US" b="1"/>
          </a:p>
          <a:p>
            <a:r>
              <a:rPr lang="en-US" b="1" dirty="0"/>
              <a:t>Transition to next slide:</a:t>
            </a:r>
            <a:r>
              <a:rPr lang="en-US" dirty="0"/>
              <a:t> Now, let’s examine how these roles align with different work settings, such as remote, hybrid, or in-person.</a:t>
            </a:r>
          </a:p>
        </p:txBody>
      </p:sp>
      <p:sp>
        <p:nvSpPr>
          <p:cNvPr id="4" name="Slide Number Placeholder 3"/>
          <p:cNvSpPr>
            <a:spLocks noGrp="1"/>
          </p:cNvSpPr>
          <p:nvPr>
            <p:ph type="sldNum" sz="quarter" idx="5"/>
          </p:nvPr>
        </p:nvSpPr>
        <p:spPr/>
        <p:txBody>
          <a:bodyPr/>
          <a:lstStyle/>
          <a:p>
            <a:fld id="{AE70289B-477B-42AB-97A1-2C7B7C2FE74D}" type="slidenum">
              <a:rPr lang="en-US" smtClean="0"/>
              <a:t>16</a:t>
            </a:fld>
            <a:endParaRPr lang="en-US"/>
          </a:p>
        </p:txBody>
      </p:sp>
    </p:spTree>
    <p:extLst>
      <p:ext uri="{BB962C8B-B14F-4D97-AF65-F5344CB8AC3E}">
        <p14:creationId xmlns:p14="http://schemas.microsoft.com/office/powerpoint/2010/main" val="194057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This visualization breaks down work settings—remote, hybrid, and in-person—across experience levels.</a:t>
            </a:r>
          </a:p>
          <a:p>
            <a:pPr marL="171450" indent="-171450">
              <a:buFont typeface="Arial"/>
              <a:buChar char="•"/>
            </a:pPr>
            <a:r>
              <a:rPr lang="en-US"/>
              <a:t>We observe that remote work is more prevalent for senior and executive roles, showcasing flexibility for experienced professionals.</a:t>
            </a:r>
          </a:p>
          <a:p>
            <a:pPr marL="171450" indent="-171450">
              <a:buFont typeface="Arial"/>
              <a:buChar char="•"/>
            </a:pPr>
            <a:r>
              <a:rPr lang="en-US"/>
              <a:t>On the other hand, entry-level positions are predominantly in-person, likely because of the need for on-site training and collaboration.</a:t>
            </a:r>
          </a:p>
          <a:p>
            <a:pPr marL="171450" indent="-171450">
              <a:buFont typeface="Arial"/>
              <a:buChar char="•"/>
            </a:pPr>
            <a:r>
              <a:rPr lang="en-US"/>
              <a:t>Hybrid roles are evenly distributed across levels, but they are less common overall compared to remote or in-person settings.</a:t>
            </a:r>
          </a:p>
          <a:p>
            <a:endParaRPr lang="en-US"/>
          </a:p>
          <a:p>
            <a:r>
              <a:rPr lang="en-US" b="1"/>
              <a:t>Transition to next slide:</a:t>
            </a:r>
            <a:r>
              <a:rPr lang="en-US"/>
              <a:t> Now that we’ve looked at work settings, let’s shift our focus to job title popularity over the years to see emerging trends.</a:t>
            </a:r>
          </a:p>
        </p:txBody>
      </p:sp>
      <p:sp>
        <p:nvSpPr>
          <p:cNvPr id="4" name="Slide Number Placeholder 3"/>
          <p:cNvSpPr>
            <a:spLocks noGrp="1"/>
          </p:cNvSpPr>
          <p:nvPr>
            <p:ph type="sldNum" sz="quarter" idx="5"/>
          </p:nvPr>
        </p:nvSpPr>
        <p:spPr/>
        <p:txBody>
          <a:bodyPr/>
          <a:lstStyle/>
          <a:p>
            <a:fld id="{AE70289B-477B-42AB-97A1-2C7B7C2FE74D}" type="slidenum">
              <a:rPr lang="en-US" smtClean="0"/>
              <a:t>17</a:t>
            </a:fld>
            <a:endParaRPr lang="en-US"/>
          </a:p>
        </p:txBody>
      </p:sp>
    </p:spTree>
    <p:extLst>
      <p:ext uri="{BB962C8B-B14F-4D97-AF65-F5344CB8AC3E}">
        <p14:creationId xmlns:p14="http://schemas.microsoft.com/office/powerpoint/2010/main" val="1717602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This line chart depicts the popularity trends of key job titles over the years.</a:t>
            </a:r>
          </a:p>
          <a:p>
            <a:pPr marL="171450" indent="-171450">
              <a:buFont typeface="Arial"/>
              <a:buChar char="•"/>
            </a:pPr>
            <a:r>
              <a:rPr lang="en-US"/>
              <a:t>As we can see, Data Engineer, Data Scientist, and Machine Learning Engineer roles have shown consistent growth, reflecting the industry's increasing reliance on data infrastructure and AI technologies.</a:t>
            </a:r>
          </a:p>
          <a:p>
            <a:pPr marL="171450" indent="-171450">
              <a:buFont typeface="Arial"/>
              <a:buChar char="•"/>
            </a:pPr>
            <a:r>
              <a:rPr lang="en-US"/>
              <a:t>These trends emphasize the need for professionals to align their skills with emerging areas like AI and machine learning.</a:t>
            </a:r>
          </a:p>
          <a:p>
            <a:endParaRPr lang="en-US"/>
          </a:p>
          <a:p>
            <a:r>
              <a:rPr lang="en-US" b="1"/>
              <a:t>Transition to next slide:</a:t>
            </a:r>
            <a:r>
              <a:rPr lang="en-US"/>
              <a:t> Lastly, let’s take a look at how salaries vary by region to identify global opportunities.</a:t>
            </a:r>
          </a:p>
        </p:txBody>
      </p:sp>
      <p:sp>
        <p:nvSpPr>
          <p:cNvPr id="4" name="Slide Number Placeholder 3"/>
          <p:cNvSpPr>
            <a:spLocks noGrp="1"/>
          </p:cNvSpPr>
          <p:nvPr>
            <p:ph type="sldNum" sz="quarter" idx="5"/>
          </p:nvPr>
        </p:nvSpPr>
        <p:spPr/>
        <p:txBody>
          <a:bodyPr/>
          <a:lstStyle/>
          <a:p>
            <a:fld id="{AE70289B-477B-42AB-97A1-2C7B7C2FE74D}" type="slidenum">
              <a:rPr lang="en-US" smtClean="0"/>
              <a:t>18</a:t>
            </a:fld>
            <a:endParaRPr lang="en-US"/>
          </a:p>
        </p:txBody>
      </p:sp>
    </p:spTree>
    <p:extLst>
      <p:ext uri="{BB962C8B-B14F-4D97-AF65-F5344CB8AC3E}">
        <p14:creationId xmlns:p14="http://schemas.microsoft.com/office/powerpoint/2010/main" val="1669333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This chart highlights the regions offering the highest average salaries for data roles.</a:t>
            </a:r>
          </a:p>
          <a:p>
            <a:pPr marL="171450" indent="-171450">
              <a:buFont typeface="Arial"/>
              <a:buChar char="•"/>
            </a:pPr>
            <a:r>
              <a:rPr lang="en-US"/>
              <a:t>The Qatar clearly leads, with average salaries far exceeding those of other regions.</a:t>
            </a:r>
          </a:p>
          <a:p>
            <a:pPr marL="171450" indent="-171450">
              <a:buFont typeface="Arial"/>
              <a:buChar char="•"/>
            </a:pPr>
            <a:r>
              <a:rPr lang="en-US"/>
              <a:t>Regions like Puerto Rico and Japan follow, showcasing both emerging and established markets for data professionals.</a:t>
            </a:r>
          </a:p>
          <a:p>
            <a:pPr marL="171450" indent="-171450">
              <a:buFont typeface="Arial"/>
              <a:buChar char="•"/>
            </a:pPr>
            <a:r>
              <a:rPr lang="en-US"/>
              <a:t>Meanwhile, Ukraine and Bosnia represent regions with the lowest average salaries, reflecting economic and market maturity differences.</a:t>
            </a:r>
          </a:p>
          <a:p>
            <a:pPr marL="171450" indent="-171450">
              <a:buFont typeface="Arial"/>
              <a:buChar char="•"/>
            </a:pPr>
            <a:r>
              <a:rPr lang="en-US"/>
              <a:t>These insights help professionals identify high-paying regions to target for career growth.</a:t>
            </a:r>
          </a:p>
          <a:p>
            <a:pPr marL="171450" indent="-171450">
              <a:buFont typeface="Arial"/>
              <a:buChar char="•"/>
            </a:pPr>
            <a:r>
              <a:rPr lang="en-US"/>
              <a:t>To summarize, these visualizations provide key insights into salaries, job demand, work settings, and regional opportunities. They highlight the growing importance of data engineering and AI roles, the dominance of senior-level positions, and the value of aligning skills with high-growth opportunities.</a:t>
            </a:r>
          </a:p>
          <a:p>
            <a:endParaRPr lang="en-US"/>
          </a:p>
          <a:p>
            <a:r>
              <a:rPr lang="en-US" b="1"/>
              <a:t>Transition to next slide: </a:t>
            </a:r>
            <a:r>
              <a:rPr lang="en-US"/>
              <a:t>Now that we’ve explored the key insights from the individual charts, let me show you how the dashboard brings everything together into a cohesive, interactive tool.</a:t>
            </a:r>
          </a:p>
          <a:p>
            <a:endParaRPr lang="en-US"/>
          </a:p>
        </p:txBody>
      </p:sp>
      <p:sp>
        <p:nvSpPr>
          <p:cNvPr id="4" name="Slide Number Placeholder 3"/>
          <p:cNvSpPr>
            <a:spLocks noGrp="1"/>
          </p:cNvSpPr>
          <p:nvPr>
            <p:ph type="sldNum" sz="quarter" idx="5"/>
          </p:nvPr>
        </p:nvSpPr>
        <p:spPr/>
        <p:txBody>
          <a:bodyPr/>
          <a:lstStyle/>
          <a:p>
            <a:fld id="{AE70289B-477B-42AB-97A1-2C7B7C2FE74D}" type="slidenum">
              <a:rPr lang="en-US" smtClean="0"/>
              <a:t>19</a:t>
            </a:fld>
            <a:endParaRPr lang="en-US"/>
          </a:p>
        </p:txBody>
      </p:sp>
    </p:spTree>
    <p:extLst>
      <p:ext uri="{BB962C8B-B14F-4D97-AF65-F5344CB8AC3E}">
        <p14:creationId xmlns:p14="http://schemas.microsoft.com/office/powerpoint/2010/main" val="2702471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t>As you all know, data is often referred to as the 'new oil,' powering decision-making, innovation, and competitive advantages across industries. </a:t>
            </a:r>
          </a:p>
          <a:p>
            <a:pPr>
              <a:lnSpc>
                <a:spcPct val="90000"/>
              </a:lnSpc>
              <a:spcBef>
                <a:spcPts val="1000"/>
              </a:spcBef>
            </a:pPr>
            <a:r>
              <a:rPr lang="en-US" dirty="0"/>
              <a:t>The amount of data generated globally is expected to grow from 79 zettabytes in 2021 to over 180 zettabytes by 2025, creating business opportunities and demand for skilled professionals. </a:t>
            </a:r>
          </a:p>
          <a:p>
            <a:r>
              <a:rPr lang="en-US" dirty="0"/>
              <a:t>Now that we understand how data is driving the world, let’s focus on the purpose of our project.</a:t>
            </a:r>
          </a:p>
          <a:p>
            <a:endParaRPr lang="en-US" dirty="0"/>
          </a:p>
        </p:txBody>
      </p:sp>
      <p:sp>
        <p:nvSpPr>
          <p:cNvPr id="4" name="Slide Number Placeholder 3"/>
          <p:cNvSpPr>
            <a:spLocks noGrp="1"/>
          </p:cNvSpPr>
          <p:nvPr>
            <p:ph type="sldNum" sz="quarter" idx="5"/>
          </p:nvPr>
        </p:nvSpPr>
        <p:spPr/>
        <p:txBody>
          <a:bodyPr/>
          <a:lstStyle/>
          <a:p>
            <a:fld id="{AE70289B-477B-42AB-97A1-2C7B7C2FE74D}" type="slidenum">
              <a:rPr lang="en-US" smtClean="0"/>
              <a:t>2</a:t>
            </a:fld>
            <a:endParaRPr lang="en-US"/>
          </a:p>
        </p:txBody>
      </p:sp>
    </p:spTree>
    <p:extLst>
      <p:ext uri="{BB962C8B-B14F-4D97-AF65-F5344CB8AC3E}">
        <p14:creationId xmlns:p14="http://schemas.microsoft.com/office/powerpoint/2010/main" val="73068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F48DE-667C-0D4B-D888-C60692E26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17A29-9099-D387-239A-AA3C69F87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EE1A4-917B-8EF4-CCB8-8109E10DCC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2A5B59-4D24-B455-B35B-AD9EB774A5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0289B-477B-42AB-97A1-2C7B7C2FE7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87122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Dashboard allows users to explore data dynamically and customize their analysis based on specific needs.</a:t>
            </a:r>
          </a:p>
          <a:p>
            <a:pPr marL="171450" indent="-171450">
              <a:buFont typeface="Arial"/>
              <a:buChar char="•"/>
            </a:pPr>
            <a:r>
              <a:rPr lang="en-US" dirty="0"/>
              <a:t> Let's walk through how the charts work together.</a:t>
            </a:r>
          </a:p>
          <a:p>
            <a:pPr marL="171450" indent="-171450">
              <a:buFont typeface="Arial"/>
              <a:buChar char="•"/>
            </a:pPr>
            <a:r>
              <a:rPr lang="en-US" dirty="0"/>
              <a:t> Look at the Distribution of job categories charts how it impacts rest of the dashboard.</a:t>
            </a:r>
          </a:p>
          <a:p>
            <a:pPr marL="171450" indent="-171450">
              <a:buFont typeface="Arial"/>
              <a:buChar char="•"/>
            </a:pPr>
            <a:r>
              <a:rPr lang="en-US" dirty="0"/>
              <a:t> Explore some examples. Start with Distribution of job categories, then with top 10 paying regions charts.</a:t>
            </a:r>
          </a:p>
          <a:p>
            <a:pPr marL="171450" indent="-171450">
              <a:buFont typeface="Arial"/>
              <a:buChar char="•"/>
            </a:pPr>
            <a:r>
              <a:rPr lang="en-US" dirty="0"/>
              <a:t> This dashboard is designed to be user-friendly, to provide actionable insights and enhance decision-making for both individuals and organizations.</a:t>
            </a:r>
          </a:p>
          <a:p>
            <a:endParaRPr lang="en-US" dirty="0"/>
          </a:p>
          <a:p>
            <a:r>
              <a:rPr lang="en-US" b="1" dirty="0"/>
              <a:t>Transition to next slide: </a:t>
            </a:r>
            <a:r>
              <a:rPr lang="en-US" dirty="0"/>
              <a:t>With that, I’ll now hand it over to [next presenter] to continue with the presentation.</a:t>
            </a:r>
          </a:p>
          <a:p>
            <a:endParaRPr lang="en-US" dirty="0"/>
          </a:p>
        </p:txBody>
      </p:sp>
      <p:sp>
        <p:nvSpPr>
          <p:cNvPr id="4" name="Slide Number Placeholder 3"/>
          <p:cNvSpPr>
            <a:spLocks noGrp="1"/>
          </p:cNvSpPr>
          <p:nvPr>
            <p:ph type="sldNum" sz="quarter" idx="5"/>
          </p:nvPr>
        </p:nvSpPr>
        <p:spPr/>
        <p:txBody>
          <a:bodyPr/>
          <a:lstStyle/>
          <a:p>
            <a:fld id="{AE70289B-477B-42AB-97A1-2C7B7C2FE74D}" type="slidenum">
              <a:rPr lang="en-US" smtClean="0"/>
              <a:t>21</a:t>
            </a:fld>
            <a:endParaRPr lang="en-US"/>
          </a:p>
        </p:txBody>
      </p:sp>
    </p:spTree>
    <p:extLst>
      <p:ext uri="{BB962C8B-B14F-4D97-AF65-F5344CB8AC3E}">
        <p14:creationId xmlns:p14="http://schemas.microsoft.com/office/powerpoint/2010/main" val="260644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5EB43-926F-264C-530F-EFF64C6AC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37EE11-3F02-DF32-3E43-16BE9EEEA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CF185-4C2D-2900-B60D-C71D374DE747}"/>
              </a:ext>
            </a:extLst>
          </p:cNvPr>
          <p:cNvSpPr>
            <a:spLocks noGrp="1"/>
          </p:cNvSpPr>
          <p:nvPr>
            <p:ph type="body" idx="1"/>
          </p:nvPr>
        </p:nvSpPr>
        <p:spPr/>
        <p:txBody>
          <a:bodyPr/>
          <a:lstStyle/>
          <a:p>
            <a:r>
              <a:rPr lang="en-US" dirty="0"/>
              <a:t>To understand the future of the data science field especially in terms of salaries we decided to build a prediction model using R Shiny</a:t>
            </a:r>
          </a:p>
        </p:txBody>
      </p:sp>
      <p:sp>
        <p:nvSpPr>
          <p:cNvPr id="4" name="Slide Number Placeholder 3">
            <a:extLst>
              <a:ext uri="{FF2B5EF4-FFF2-40B4-BE49-F238E27FC236}">
                <a16:creationId xmlns:a16="http://schemas.microsoft.com/office/drawing/2014/main" id="{27E29130-90EA-61AB-46F9-5B5EDF2473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0289B-477B-42AB-97A1-2C7B7C2FE7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96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a linear regression model that plots a scatter plot with a regression line to show the trends in salaries for the next 5 years.</a:t>
            </a:r>
          </a:p>
          <a:p>
            <a:r>
              <a:rPr lang="en-US" dirty="0"/>
              <a:t>The r shiny model uses 3 columns- countries, job title and salaries from our dataset and predicts the salaries based on the selected metrics. </a:t>
            </a:r>
          </a:p>
          <a:p>
            <a:endParaRPr lang="en-US" dirty="0"/>
          </a:p>
          <a:p>
            <a:r>
              <a:rPr lang="en-US" dirty="0"/>
              <a:t>Since we all are majoring in Data Analytics, we decided to look into prediction models for Data Engineers, Scientists and Analysts.</a:t>
            </a:r>
          </a:p>
        </p:txBody>
      </p:sp>
      <p:sp>
        <p:nvSpPr>
          <p:cNvPr id="4" name="Slide Number Placeholder 3"/>
          <p:cNvSpPr>
            <a:spLocks noGrp="1"/>
          </p:cNvSpPr>
          <p:nvPr>
            <p:ph type="sldNum" sz="quarter" idx="5"/>
          </p:nvPr>
        </p:nvSpPr>
        <p:spPr/>
        <p:txBody>
          <a:bodyPr/>
          <a:lstStyle/>
          <a:p>
            <a:fld id="{AE70289B-477B-42AB-97A1-2C7B7C2FE74D}" type="slidenum">
              <a:rPr lang="en-US" smtClean="0"/>
              <a:t>23</a:t>
            </a:fld>
            <a:endParaRPr lang="en-US"/>
          </a:p>
        </p:txBody>
      </p:sp>
    </p:spTree>
    <p:extLst>
      <p:ext uri="{BB962C8B-B14F-4D97-AF65-F5344CB8AC3E}">
        <p14:creationId xmlns:p14="http://schemas.microsoft.com/office/powerpoint/2010/main" val="3161295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a:p>
            <a:pPr>
              <a:defRPr/>
            </a:pPr>
            <a:endParaRPr lang="en-US"/>
          </a:p>
          <a:p>
            <a:pPr marL="0" marR="0" lvl="0" indent="0" algn="l" defTabSz="914400">
              <a:lnSpc>
                <a:spcPct val="100000"/>
              </a:lnSpc>
              <a:spcBef>
                <a:spcPts val="0"/>
              </a:spcBef>
              <a:spcAft>
                <a:spcPts val="0"/>
              </a:spcAft>
              <a:buClrTx/>
              <a:buSzTx/>
              <a:buFontTx/>
              <a:buNone/>
              <a:tabLst/>
              <a:defRPr/>
            </a:pPr>
            <a:r>
              <a:rPr lang="en-US" dirty="0"/>
              <a:t>We first analyze the prediction chart for Data Engineer Role. </a:t>
            </a:r>
            <a:r>
              <a:rPr lang="en-US" dirty="0">
                <a:latin typeface="Times New Roman"/>
                <a:ea typeface="+mn-lt"/>
                <a:cs typeface="Times New Roman"/>
              </a:rPr>
              <a:t>Here the prediction chart d</a:t>
            </a:r>
            <a:r>
              <a:rPr lang="en-US" dirty="0"/>
              <a:t>isplays actual salaries from 2020 to 2023 and predicted trends in the next 5 years.</a:t>
            </a:r>
          </a:p>
          <a:p>
            <a:endParaRPr lang="en-US" dirty="0">
              <a:latin typeface="Times New Roman" panose="02020603050405020304" pitchFamily="18" charset="0"/>
              <a:cs typeface="Times New Roman" panose="02020603050405020304" pitchFamily="18" charset="0"/>
            </a:endParaRPr>
          </a:p>
          <a:p>
            <a:r>
              <a:rPr lang="en-US">
                <a:latin typeface="Times New Roman"/>
                <a:cs typeface="Times New Roman"/>
              </a:rPr>
              <a:t>The salary prediction shows a steady growth trajectory which means there will be potential salary increases post 2023.</a:t>
            </a:r>
          </a:p>
          <a:p>
            <a:endParaRPr lang="en-US" dirty="0"/>
          </a:p>
        </p:txBody>
      </p:sp>
      <p:sp>
        <p:nvSpPr>
          <p:cNvPr id="4" name="Slide Number Placeholder 3"/>
          <p:cNvSpPr>
            <a:spLocks noGrp="1"/>
          </p:cNvSpPr>
          <p:nvPr>
            <p:ph type="sldNum" sz="quarter" idx="5"/>
          </p:nvPr>
        </p:nvSpPr>
        <p:spPr/>
        <p:txBody>
          <a:bodyPr/>
          <a:lstStyle/>
          <a:p>
            <a:fld id="{AE70289B-477B-42AB-97A1-2C7B7C2FE74D}" type="slidenum">
              <a:rPr lang="en-US" smtClean="0"/>
              <a:t>24</a:t>
            </a:fld>
            <a:endParaRPr lang="en-US"/>
          </a:p>
        </p:txBody>
      </p:sp>
    </p:spTree>
    <p:extLst>
      <p:ext uri="{BB962C8B-B14F-4D97-AF65-F5344CB8AC3E}">
        <p14:creationId xmlns:p14="http://schemas.microsoft.com/office/powerpoint/2010/main" val="891057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Times New Roman"/>
                <a:cs typeface="Times New Roman"/>
              </a:rPr>
              <a:t>For Data Scientist we can observe that the growth trend for predicted salaries is much steeper than Data Engineers which tells us that there’s a stronger demand and value for data scientists over time.</a:t>
            </a:r>
            <a:endParaRPr lang="en-US" dirty="0"/>
          </a:p>
        </p:txBody>
      </p:sp>
      <p:sp>
        <p:nvSpPr>
          <p:cNvPr id="4" name="Slide Number Placeholder 3"/>
          <p:cNvSpPr>
            <a:spLocks noGrp="1"/>
          </p:cNvSpPr>
          <p:nvPr>
            <p:ph type="sldNum" sz="quarter" idx="5"/>
          </p:nvPr>
        </p:nvSpPr>
        <p:spPr/>
        <p:txBody>
          <a:bodyPr/>
          <a:lstStyle/>
          <a:p>
            <a:fld id="{AE70289B-477B-42AB-97A1-2C7B7C2FE74D}" type="slidenum">
              <a:rPr lang="en-US" smtClean="0"/>
              <a:t>25</a:t>
            </a:fld>
            <a:endParaRPr lang="en-US"/>
          </a:p>
        </p:txBody>
      </p:sp>
    </p:spTree>
    <p:extLst>
      <p:ext uri="{BB962C8B-B14F-4D97-AF65-F5344CB8AC3E}">
        <p14:creationId xmlns:p14="http://schemas.microsoft.com/office/powerpoint/2010/main" val="22689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Times New Roman"/>
                <a:cs typeface="Times New Roman"/>
              </a:rPr>
              <a:t>For Data Analyst, the growth trend is relatively flat which indicates that the salary progression is much slower in the upcoming years.</a:t>
            </a:r>
          </a:p>
        </p:txBody>
      </p:sp>
      <p:sp>
        <p:nvSpPr>
          <p:cNvPr id="4" name="Slide Number Placeholder 3"/>
          <p:cNvSpPr>
            <a:spLocks noGrp="1"/>
          </p:cNvSpPr>
          <p:nvPr>
            <p:ph type="sldNum" sz="quarter" idx="5"/>
          </p:nvPr>
        </p:nvSpPr>
        <p:spPr/>
        <p:txBody>
          <a:bodyPr/>
          <a:lstStyle/>
          <a:p>
            <a:fld id="{AE70289B-477B-42AB-97A1-2C7B7C2FE74D}" type="slidenum">
              <a:rPr lang="en-US" smtClean="0"/>
              <a:t>26</a:t>
            </a:fld>
            <a:endParaRPr lang="en-US"/>
          </a:p>
        </p:txBody>
      </p:sp>
    </p:spTree>
    <p:extLst>
      <p:ext uri="{BB962C8B-B14F-4D97-AF65-F5344CB8AC3E}">
        <p14:creationId xmlns:p14="http://schemas.microsoft.com/office/powerpoint/2010/main" val="4182312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F48DE-667C-0D4B-D888-C60692E26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17A29-9099-D387-239A-AA3C69F87B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EE1A4-917B-8EF4-CCB8-8109E10DCC64}"/>
              </a:ext>
            </a:extLst>
          </p:cNvPr>
          <p:cNvSpPr>
            <a:spLocks noGrp="1"/>
          </p:cNvSpPr>
          <p:nvPr>
            <p:ph type="body" idx="1"/>
          </p:nvPr>
        </p:nvSpPr>
        <p:spPr/>
        <p:txBody>
          <a:bodyPr/>
          <a:lstStyle/>
          <a:p>
            <a:endParaRPr lang="en-US" b="1"/>
          </a:p>
          <a:p>
            <a:pPr marL="171450" indent="-171450">
              <a:buFont typeface="Arial"/>
              <a:buChar char="•"/>
            </a:pPr>
            <a:endParaRPr lang="en-US"/>
          </a:p>
        </p:txBody>
      </p:sp>
      <p:sp>
        <p:nvSpPr>
          <p:cNvPr id="4" name="Slide Number Placeholder 3">
            <a:extLst>
              <a:ext uri="{FF2B5EF4-FFF2-40B4-BE49-F238E27FC236}">
                <a16:creationId xmlns:a16="http://schemas.microsoft.com/office/drawing/2014/main" id="{2D2A5B59-4D24-B455-B35B-AD9EB774A5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0289B-477B-42AB-97A1-2C7B7C2FE7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75091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Scientists lead the pack with the highest salary growth, driven by high demand and advanced skills, offering top earning opportunities despite salary variability. Data Analysts, on the other hand, provide stability with steady salary trends and predictable compensation, making it a reliable career choice. Meanwhile, Data Engineers are experiencing rapid salary growth as the demand for infrastructure expertise rises, with senior and niche roles offering significant earning potential. Each role caters to different career aspirations, whether it’s leadership, stability, or growth. So Jeff, since you mentioned that we have 0 job interviews in 2024 we have some steps you can take in order to land some interviews next year. </a:t>
            </a:r>
          </a:p>
        </p:txBody>
      </p:sp>
      <p:sp>
        <p:nvSpPr>
          <p:cNvPr id="4" name="Slide Number Placeholder 3"/>
          <p:cNvSpPr>
            <a:spLocks noGrp="1"/>
          </p:cNvSpPr>
          <p:nvPr>
            <p:ph type="sldNum" sz="quarter" idx="5"/>
          </p:nvPr>
        </p:nvSpPr>
        <p:spPr/>
        <p:txBody>
          <a:bodyPr/>
          <a:lstStyle/>
          <a:p>
            <a:fld id="{AE70289B-477B-42AB-97A1-2C7B7C2FE74D}" type="slidenum">
              <a:rPr lang="en-US" smtClean="0"/>
              <a:t>28</a:t>
            </a:fld>
            <a:endParaRPr lang="en-US"/>
          </a:p>
        </p:txBody>
      </p:sp>
    </p:spTree>
    <p:extLst>
      <p:ext uri="{BB962C8B-B14F-4D97-AF65-F5344CB8AC3E}">
        <p14:creationId xmlns:p14="http://schemas.microsoft.com/office/powerpoint/2010/main" val="3384118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we’ve gained valuable insights into salary trends, highlighting disparities and growth patterns across roles and experience levels. Moving forward, there are several next steps we recommend.</a:t>
            </a:r>
          </a:p>
          <a:p>
            <a:r>
              <a:rPr lang="en-US" dirty="0"/>
              <a:t>"The first step is to focus on high-demand roles like Data Engineer, Machine Learning Engineer, and Data Scientist, as these offer the greatest growth potential and salary opportunities."</a:t>
            </a:r>
          </a:p>
          <a:p>
            <a:r>
              <a:rPr lang="en-US" dirty="0"/>
              <a:t> </a:t>
            </a:r>
          </a:p>
          <a:p>
            <a:r>
              <a:rPr lang="en-US" dirty="0"/>
              <a:t>"Next, adapting to regional opportunities is essential. Regions like Qatar and Japan offer some of the highest average salaries, and aligning your career goals with such locations can be a game-changer."</a:t>
            </a:r>
          </a:p>
          <a:p>
            <a:r>
              <a:rPr lang="en-US" dirty="0"/>
              <a:t> </a:t>
            </a:r>
          </a:p>
          <a:p>
            <a:r>
              <a:rPr lang="en-US" dirty="0"/>
              <a:t>"Third, planning for career growth means upskilling continuously. As the data industry evolves, staying ahead requires a commitment to acquiring advanced technical skills."</a:t>
            </a:r>
          </a:p>
          <a:p>
            <a:r>
              <a:rPr lang="en-US" dirty="0"/>
              <a:t> </a:t>
            </a:r>
          </a:p>
          <a:p>
            <a:r>
              <a:rPr lang="en-US" dirty="0"/>
              <a:t>"Finally, preparing for emerging trends, such as advancements in AI and data analytics, positions you at the forefront of innovation."</a:t>
            </a:r>
          </a:p>
          <a:p>
            <a:r>
              <a:rPr lang="en-US" dirty="0"/>
              <a:t> </a:t>
            </a:r>
          </a:p>
          <a:p>
            <a:r>
              <a:rPr lang="en-US" dirty="0"/>
              <a:t>These next steps would not only enrich this study but also make it more actionable for both job seekers and organizations. </a:t>
            </a:r>
          </a:p>
          <a:p>
            <a:endParaRPr lang="en-US" dirty="0"/>
          </a:p>
          <a:p>
            <a:r>
              <a:rPr lang="en-US" dirty="0"/>
              <a:t>"</a:t>
            </a:r>
          </a:p>
        </p:txBody>
      </p:sp>
      <p:sp>
        <p:nvSpPr>
          <p:cNvPr id="4" name="Slide Number Placeholder 3"/>
          <p:cNvSpPr>
            <a:spLocks noGrp="1"/>
          </p:cNvSpPr>
          <p:nvPr>
            <p:ph type="sldNum" sz="quarter" idx="5"/>
          </p:nvPr>
        </p:nvSpPr>
        <p:spPr/>
        <p:txBody>
          <a:bodyPr/>
          <a:lstStyle/>
          <a:p>
            <a:fld id="{AE70289B-477B-42AB-97A1-2C7B7C2FE74D}" type="slidenum">
              <a:rPr lang="en-US" smtClean="0"/>
              <a:t>29</a:t>
            </a:fld>
            <a:endParaRPr lang="en-US"/>
          </a:p>
        </p:txBody>
      </p:sp>
    </p:spTree>
    <p:extLst>
      <p:ext uri="{BB962C8B-B14F-4D97-AF65-F5344CB8AC3E}">
        <p14:creationId xmlns:p14="http://schemas.microsoft.com/office/powerpoint/2010/main" val="2838491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t>The aim for our project is that it serves as a guide for anyone who is interested in the data field—whether they’re starting fresh or making a career shift. This can help them identify opportunities, understand trends and then plan their next steps accordingly. It can also help organizations to adjust their hiring strategies accordingly. </a:t>
            </a:r>
          </a:p>
          <a:p>
            <a:pPr>
              <a:lnSpc>
                <a:spcPct val="90000"/>
              </a:lnSpc>
              <a:spcBef>
                <a:spcPts val="1000"/>
              </a:spcBef>
            </a:pPr>
            <a:r>
              <a:rPr lang="en-US" dirty="0"/>
              <a:t>We are hoping that our analysis will help answer business questions like -</a:t>
            </a:r>
          </a:p>
          <a:p>
            <a:pPr marL="285750" indent="-285750">
              <a:lnSpc>
                <a:spcPct val="90000"/>
              </a:lnSpc>
              <a:spcBef>
                <a:spcPts val="1000"/>
              </a:spcBef>
              <a:buFont typeface="Arial,Sans-Serif"/>
              <a:buChar char="•"/>
            </a:pPr>
            <a:r>
              <a:rPr lang="en-US" dirty="0"/>
              <a:t>Which job titles are most in demand?</a:t>
            </a:r>
          </a:p>
          <a:p>
            <a:pPr marL="285750" indent="-285750">
              <a:lnSpc>
                <a:spcPct val="90000"/>
              </a:lnSpc>
              <a:spcBef>
                <a:spcPts val="1000"/>
              </a:spcBef>
              <a:buFont typeface="Arial,Sans-Serif"/>
              <a:buChar char="•"/>
            </a:pPr>
            <a:r>
              <a:rPr lang="en-US" dirty="0"/>
              <a:t>What are the salary ranges across different regions?</a:t>
            </a:r>
          </a:p>
          <a:p>
            <a:pPr marL="285750" indent="-285750">
              <a:lnSpc>
                <a:spcPct val="90000"/>
              </a:lnSpc>
              <a:spcBef>
                <a:spcPts val="1000"/>
              </a:spcBef>
              <a:buFont typeface="Arial,Sans-Serif"/>
              <a:buChar char="•"/>
            </a:pPr>
            <a:r>
              <a:rPr lang="en-US" dirty="0"/>
              <a:t>How do remote, hybrid, and in-person roles compare?</a:t>
            </a:r>
          </a:p>
          <a:p>
            <a:pPr marL="285750" indent="-285750">
              <a:lnSpc>
                <a:spcPct val="90000"/>
              </a:lnSpc>
              <a:spcBef>
                <a:spcPts val="1000"/>
              </a:spcBef>
              <a:buFont typeface="Arial,Sans-Serif"/>
              <a:buChar char="•"/>
            </a:pPr>
            <a:r>
              <a:rPr lang="en-US" dirty="0"/>
              <a:t>What does the future hold for salaries in the data industry?</a:t>
            </a:r>
          </a:p>
          <a:p>
            <a:pPr marL="285750" indent="-285750">
              <a:lnSpc>
                <a:spcPct val="90000"/>
              </a:lnSpc>
              <a:spcBef>
                <a:spcPts val="1000"/>
              </a:spcBef>
              <a:buFont typeface="Arial,Sans-Serif"/>
              <a:buChar char="•"/>
            </a:pPr>
            <a:endParaRPr lang="en-US" dirty="0"/>
          </a:p>
          <a:p>
            <a:pPr marL="0" indent="0">
              <a:lnSpc>
                <a:spcPct val="90000"/>
              </a:lnSpc>
              <a:spcBef>
                <a:spcPts val="1000"/>
              </a:spcBef>
              <a:buFont typeface="Arial,Sans-Serif"/>
              <a:buNone/>
            </a:pPr>
            <a:r>
              <a:rPr lang="en-US" dirty="0"/>
              <a:t>Now, Let’s look into the dataset we chose for this project.</a:t>
            </a:r>
          </a:p>
        </p:txBody>
      </p:sp>
      <p:sp>
        <p:nvSpPr>
          <p:cNvPr id="4" name="Slide Number Placeholder 3"/>
          <p:cNvSpPr>
            <a:spLocks noGrp="1"/>
          </p:cNvSpPr>
          <p:nvPr>
            <p:ph type="sldNum" sz="quarter" idx="5"/>
          </p:nvPr>
        </p:nvSpPr>
        <p:spPr/>
        <p:txBody>
          <a:bodyPr/>
          <a:lstStyle/>
          <a:p>
            <a:fld id="{AE70289B-477B-42AB-97A1-2C7B7C2FE74D}" type="slidenum">
              <a:rPr lang="en-US" smtClean="0"/>
              <a:t>3</a:t>
            </a:fld>
            <a:endParaRPr lang="en-US"/>
          </a:p>
        </p:txBody>
      </p:sp>
    </p:spTree>
    <p:extLst>
      <p:ext uri="{BB962C8B-B14F-4D97-AF65-F5344CB8AC3E}">
        <p14:creationId xmlns:p14="http://schemas.microsoft.com/office/powerpoint/2010/main" val="2526662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C9789-253C-6ED4-A731-10C5DF677B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62E37-386A-1A22-375D-FD703E98D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81FBE4-EDFE-A2D6-5A28-CAEA6041204F}"/>
              </a:ext>
            </a:extLst>
          </p:cNvPr>
          <p:cNvSpPr>
            <a:spLocks noGrp="1"/>
          </p:cNvSpPr>
          <p:nvPr>
            <p:ph type="body" idx="1"/>
          </p:nvPr>
        </p:nvSpPr>
        <p:spPr/>
        <p:txBody>
          <a:bodyPr/>
          <a:lstStyle/>
          <a:p>
            <a:r>
              <a:rPr lang="en-US" dirty="0"/>
              <a:t>With this, we conclude our project presentation. Thank you for your time and attention, and we’re happy to take any questions or explore these ideas further.</a:t>
            </a:r>
          </a:p>
        </p:txBody>
      </p:sp>
      <p:sp>
        <p:nvSpPr>
          <p:cNvPr id="4" name="Slide Number Placeholder 3">
            <a:extLst>
              <a:ext uri="{FF2B5EF4-FFF2-40B4-BE49-F238E27FC236}">
                <a16:creationId xmlns:a16="http://schemas.microsoft.com/office/drawing/2014/main" id="{7E75D508-80FB-8796-7AE6-CD9B6932F0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0289B-477B-42AB-97A1-2C7B7C2FE7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21085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The Dataset we chose is sourced from </a:t>
            </a:r>
            <a:r>
              <a:rPr lang="en-US" b="1" dirty="0"/>
              <a:t>Kaggle</a:t>
            </a:r>
            <a:r>
              <a:rPr lang="en-US" dirty="0"/>
              <a:t>, containing </a:t>
            </a:r>
            <a:r>
              <a:rPr lang="en-US" b="1" dirty="0"/>
              <a:t>12 columns</a:t>
            </a:r>
            <a:r>
              <a:rPr lang="en-US" dirty="0"/>
              <a:t> and </a:t>
            </a:r>
            <a:r>
              <a:rPr lang="en-US" b="1" dirty="0"/>
              <a:t>10,418 rows</a:t>
            </a:r>
            <a:r>
              <a:rPr lang="en-US" dirty="0"/>
              <a:t>, The dataset offers a wide range of information, from job roles to salaries, geographic locations, and more. With such detailed data, we were able to conduct thorough analyses, the results of which we’ll share shortly.</a:t>
            </a:r>
          </a:p>
        </p:txBody>
      </p:sp>
      <p:sp>
        <p:nvSpPr>
          <p:cNvPr id="4" name="Slide Number Placeholder 3"/>
          <p:cNvSpPr>
            <a:spLocks noGrp="1"/>
          </p:cNvSpPr>
          <p:nvPr>
            <p:ph type="sldNum" sz="quarter" idx="5"/>
          </p:nvPr>
        </p:nvSpPr>
        <p:spPr/>
        <p:txBody>
          <a:bodyPr/>
          <a:lstStyle/>
          <a:p>
            <a:fld id="{AE70289B-477B-42AB-97A1-2C7B7C2FE74D}" type="slidenum">
              <a:rPr lang="en-US" smtClean="0"/>
              <a:t>4</a:t>
            </a:fld>
            <a:endParaRPr lang="en-US"/>
          </a:p>
        </p:txBody>
      </p:sp>
    </p:spTree>
    <p:extLst>
      <p:ext uri="{BB962C8B-B14F-4D97-AF65-F5344CB8AC3E}">
        <p14:creationId xmlns:p14="http://schemas.microsoft.com/office/powerpoint/2010/main" val="114529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150BD-2CE1-99C7-B7DF-E42B3D073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33261-FEC5-31F5-838E-841D46BAD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F09A8-22AF-DAF7-CC4C-E5DCCFE01E8E}"/>
              </a:ext>
            </a:extLst>
          </p:cNvPr>
          <p:cNvSpPr>
            <a:spLocks noGrp="1"/>
          </p:cNvSpPr>
          <p:nvPr>
            <p:ph type="body" idx="1"/>
          </p:nvPr>
        </p:nvSpPr>
        <p:spPr/>
        <p:txBody>
          <a:bodyPr/>
          <a:lstStyle/>
          <a:p>
            <a:r>
              <a:rPr lang="en-US" dirty="0"/>
              <a:t>To ensure meaningful analysis, we started with EDA. </a:t>
            </a:r>
          </a:p>
          <a:p>
            <a:r>
              <a:rPr lang="en-US" dirty="0"/>
              <a:t>This was a crucial step in our analysis for identifying patterns and relationships in the data.</a:t>
            </a:r>
            <a:endParaRPr lang="en-US" b="1" dirty="0"/>
          </a:p>
          <a:p>
            <a:endParaRPr lang="en-US" b="1" dirty="0"/>
          </a:p>
          <a:p>
            <a:endParaRPr lang="en-US" b="1" dirty="0"/>
          </a:p>
        </p:txBody>
      </p:sp>
      <p:sp>
        <p:nvSpPr>
          <p:cNvPr id="4" name="Slide Number Placeholder 3">
            <a:extLst>
              <a:ext uri="{FF2B5EF4-FFF2-40B4-BE49-F238E27FC236}">
                <a16:creationId xmlns:a16="http://schemas.microsoft.com/office/drawing/2014/main" id="{C778948A-4216-D36C-54FF-A762F9F181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0289B-477B-42AB-97A1-2C7B7C2FE7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778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our EDA was data cleaning and preprocessing. This involved handling missing values and duplicates to ensure the data was consistent. </a:t>
            </a:r>
          </a:p>
          <a:p>
            <a:r>
              <a:rPr lang="en-US" dirty="0"/>
              <a:t>For instance, we verified there were no null values in critical columns, which enabled us to confidently proceed with our analysis. </a:t>
            </a:r>
          </a:p>
        </p:txBody>
      </p:sp>
      <p:sp>
        <p:nvSpPr>
          <p:cNvPr id="4" name="Slide Number Placeholder 3"/>
          <p:cNvSpPr>
            <a:spLocks noGrp="1"/>
          </p:cNvSpPr>
          <p:nvPr>
            <p:ph type="sldNum" sz="quarter" idx="5"/>
          </p:nvPr>
        </p:nvSpPr>
        <p:spPr/>
        <p:txBody>
          <a:bodyPr/>
          <a:lstStyle/>
          <a:p>
            <a:fld id="{AE70289B-477B-42AB-97A1-2C7B7C2FE74D}" type="slidenum">
              <a:rPr lang="en-US" smtClean="0"/>
              <a:t>6</a:t>
            </a:fld>
            <a:endParaRPr lang="en-US"/>
          </a:p>
        </p:txBody>
      </p:sp>
    </p:spTree>
    <p:extLst>
      <p:ext uri="{BB962C8B-B14F-4D97-AF65-F5344CB8AC3E}">
        <p14:creationId xmlns:p14="http://schemas.microsoft.com/office/powerpoint/2010/main" val="858204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2 was generating descriptive statistics for the dataset. This helped us understand measures such as mean, median, and standard deviation across numerical columns. </a:t>
            </a:r>
          </a:p>
        </p:txBody>
      </p:sp>
      <p:sp>
        <p:nvSpPr>
          <p:cNvPr id="4" name="Slide Number Placeholder 3"/>
          <p:cNvSpPr>
            <a:spLocks noGrp="1"/>
          </p:cNvSpPr>
          <p:nvPr>
            <p:ph type="sldNum" sz="quarter" idx="5"/>
          </p:nvPr>
        </p:nvSpPr>
        <p:spPr/>
        <p:txBody>
          <a:bodyPr/>
          <a:lstStyle/>
          <a:p>
            <a:fld id="{AE70289B-477B-42AB-97A1-2C7B7C2FE74D}" type="slidenum">
              <a:rPr lang="en-US" smtClean="0"/>
              <a:t>7</a:t>
            </a:fld>
            <a:endParaRPr lang="en-US"/>
          </a:p>
        </p:txBody>
      </p:sp>
    </p:spTree>
    <p:extLst>
      <p:ext uri="{BB962C8B-B14F-4D97-AF65-F5344CB8AC3E}">
        <p14:creationId xmlns:p14="http://schemas.microsoft.com/office/powerpoint/2010/main" val="337103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Step 3 was performing a Categorical analysis. </a:t>
            </a:r>
          </a:p>
          <a:p>
            <a:pPr marL="0" indent="0">
              <a:buFont typeface="Arial"/>
              <a:buNone/>
            </a:pPr>
            <a:r>
              <a:rPr lang="en-US" dirty="0"/>
              <a:t>We used a horizontal bar chart to visualize the distribution of job categories, highlighting which roles were most and least common. Data Science and Research had the most jobs whereas Cloud and Database category had the least.</a:t>
            </a:r>
          </a:p>
        </p:txBody>
      </p:sp>
      <p:sp>
        <p:nvSpPr>
          <p:cNvPr id="4" name="Slide Number Placeholder 3"/>
          <p:cNvSpPr>
            <a:spLocks noGrp="1"/>
          </p:cNvSpPr>
          <p:nvPr>
            <p:ph type="sldNum" sz="quarter" idx="5"/>
          </p:nvPr>
        </p:nvSpPr>
        <p:spPr/>
        <p:txBody>
          <a:bodyPr/>
          <a:lstStyle/>
          <a:p>
            <a:fld id="{AE70289B-477B-42AB-97A1-2C7B7C2FE74D}" type="slidenum">
              <a:rPr lang="en-US" smtClean="0"/>
              <a:t>8</a:t>
            </a:fld>
            <a:endParaRPr lang="en-US"/>
          </a:p>
        </p:txBody>
      </p:sp>
    </p:spTree>
    <p:extLst>
      <p:ext uri="{BB962C8B-B14F-4D97-AF65-F5344CB8AC3E}">
        <p14:creationId xmlns:p14="http://schemas.microsoft.com/office/powerpoint/2010/main" val="1638676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examined the relationship between experience levels and salaries</a:t>
            </a:r>
          </a:p>
          <a:p>
            <a:r>
              <a:rPr lang="en-US" dirty="0"/>
              <a:t>As expected, From the boxplot we can see that Entry-level roles have the lowest median salary, followed by Mid-level, Senior and Executive positions. </a:t>
            </a:r>
          </a:p>
        </p:txBody>
      </p:sp>
      <p:sp>
        <p:nvSpPr>
          <p:cNvPr id="4" name="Slide Number Placeholder 3"/>
          <p:cNvSpPr>
            <a:spLocks noGrp="1"/>
          </p:cNvSpPr>
          <p:nvPr>
            <p:ph type="sldNum" sz="quarter" idx="5"/>
          </p:nvPr>
        </p:nvSpPr>
        <p:spPr/>
        <p:txBody>
          <a:bodyPr/>
          <a:lstStyle/>
          <a:p>
            <a:fld id="{AE70289B-477B-42AB-97A1-2C7B7C2FE74D}" type="slidenum">
              <a:rPr lang="en-US" smtClean="0"/>
              <a:t>9</a:t>
            </a:fld>
            <a:endParaRPr lang="en-US"/>
          </a:p>
        </p:txBody>
      </p:sp>
    </p:spTree>
    <p:extLst>
      <p:ext uri="{BB962C8B-B14F-4D97-AF65-F5344CB8AC3E}">
        <p14:creationId xmlns:p14="http://schemas.microsoft.com/office/powerpoint/2010/main" val="239828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525E-5EEF-87E4-364C-1D73E247FE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B1ABD8-99BD-6DD7-47B7-8EA2C0C05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345D29-89A7-1EE0-3DE4-D39A0B959E49}"/>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5" name="Footer Placeholder 4">
            <a:extLst>
              <a:ext uri="{FF2B5EF4-FFF2-40B4-BE49-F238E27FC236}">
                <a16:creationId xmlns:a16="http://schemas.microsoft.com/office/drawing/2014/main" id="{41CF67E2-C2E7-3A0F-15DE-74CF4084F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6E23-AA76-F301-C8A1-B6E4B31F82FD}"/>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2788376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D905-B925-B4F7-0A6B-1C22DF9847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1A3F7F-CE92-31F2-3D27-AE7DE8DD1E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9E87A-2AFE-D0DE-3660-8C0DEAB53E32}"/>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5" name="Footer Placeholder 4">
            <a:extLst>
              <a:ext uri="{FF2B5EF4-FFF2-40B4-BE49-F238E27FC236}">
                <a16:creationId xmlns:a16="http://schemas.microsoft.com/office/drawing/2014/main" id="{DDA7724B-4DB9-E2AF-EA0C-080C49A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9ED88-705E-1CBF-D322-33788019A009}"/>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70769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368B8-AC4D-B1F1-3581-A0642625CE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8B8DF6-1EBE-C6D1-6D18-38E0142E27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A39A1-DD3B-C391-8737-E114273F4504}"/>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5" name="Footer Placeholder 4">
            <a:extLst>
              <a:ext uri="{FF2B5EF4-FFF2-40B4-BE49-F238E27FC236}">
                <a16:creationId xmlns:a16="http://schemas.microsoft.com/office/drawing/2014/main" id="{DB004A12-BE14-BCFC-6E0D-8978D3008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AC985-33AC-F789-5133-12910FAE32CE}"/>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4106418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98E2-0424-4EDF-5D3D-1BF31EF190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85AC86-304C-CCDE-B04C-4E8E8CA779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88D0F-96B8-3461-C1E0-06585E160849}"/>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5" name="Footer Placeholder 4">
            <a:extLst>
              <a:ext uri="{FF2B5EF4-FFF2-40B4-BE49-F238E27FC236}">
                <a16:creationId xmlns:a16="http://schemas.microsoft.com/office/drawing/2014/main" id="{074B20BF-5464-3AF0-2A82-D858BBDF3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44265-07D1-90BA-292B-DB7B088DA9CE}"/>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101249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8AE8-398D-A72D-1B9A-9BBB74BF47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D5C0DE-4ACE-5AE1-52B8-0CA09038B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3CD837-D8CF-B8C1-478B-A8B53EB4EC25}"/>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5" name="Footer Placeholder 4">
            <a:extLst>
              <a:ext uri="{FF2B5EF4-FFF2-40B4-BE49-F238E27FC236}">
                <a16:creationId xmlns:a16="http://schemas.microsoft.com/office/drawing/2014/main" id="{016239EC-2626-BA6F-21F3-671AB86D7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B5E0C-5890-7420-05D5-19D94AC75F5F}"/>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113073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47B2-E096-6E56-E1C3-03B182047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665F59-8A42-1E8C-97DF-8B0C701889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5C77B0-43D5-9383-A6A0-1AFEC345E4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B8719B-2EB2-E895-FDE1-95E4A820183B}"/>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6" name="Footer Placeholder 5">
            <a:extLst>
              <a:ext uri="{FF2B5EF4-FFF2-40B4-BE49-F238E27FC236}">
                <a16:creationId xmlns:a16="http://schemas.microsoft.com/office/drawing/2014/main" id="{CA5A296E-122B-A1C7-F077-658237E91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7FDA4-1824-0A3A-4711-04E4E006A36B}"/>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3915715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28AFC-4A51-82CB-BBF6-3E61EE14D8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13EBE-DA9A-EC22-ADE6-305141BC61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5C97DC-A956-DF05-3CD3-AF25B2C1A4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D3298B-E158-1FE8-285A-2A38347C7D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4D87C-1B15-7EE1-D338-6FA3356177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665E9D-1338-9DA7-78BF-867F0D496199}"/>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8" name="Footer Placeholder 7">
            <a:extLst>
              <a:ext uri="{FF2B5EF4-FFF2-40B4-BE49-F238E27FC236}">
                <a16:creationId xmlns:a16="http://schemas.microsoft.com/office/drawing/2014/main" id="{944A6895-02F5-75EC-2F82-8E8C584906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AC336B-E12B-80E5-B9D1-DFFC90211192}"/>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129602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7A047-CCB7-8D70-CDE5-C645DBE3D0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C0E8AD-D89E-E787-DF73-AEBAE5C30FD4}"/>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4" name="Footer Placeholder 3">
            <a:extLst>
              <a:ext uri="{FF2B5EF4-FFF2-40B4-BE49-F238E27FC236}">
                <a16:creationId xmlns:a16="http://schemas.microsoft.com/office/drawing/2014/main" id="{878A742A-18E9-B4B3-98AF-D6D3B3BEB5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7604A2-3851-46EC-33AD-9872F61625F2}"/>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21467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D3908-3B64-CDCA-6C0B-3576ED00CCEC}"/>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3" name="Footer Placeholder 2">
            <a:extLst>
              <a:ext uri="{FF2B5EF4-FFF2-40B4-BE49-F238E27FC236}">
                <a16:creationId xmlns:a16="http://schemas.microsoft.com/office/drawing/2014/main" id="{EFB07533-C19F-4FBD-1F42-DB72AAD54A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D6706B-196B-683A-BBFC-BBC3343272E1}"/>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2759597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21F4-19F9-4AE0-652F-BFED9837BD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04F1E8-733C-959C-E08C-D104E6DC46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84E9E8-6C55-6DB0-2E84-E75F50B63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540A8-0E71-ECD3-1BE7-EF2BF2EF660F}"/>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6" name="Footer Placeholder 5">
            <a:extLst>
              <a:ext uri="{FF2B5EF4-FFF2-40B4-BE49-F238E27FC236}">
                <a16:creationId xmlns:a16="http://schemas.microsoft.com/office/drawing/2014/main" id="{54C06760-E3C9-E9AA-265D-13A8662E04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55C324-5610-C937-B3BE-6610E2743E68}"/>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3218771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310C-A341-465A-4F89-BE9BC7E9AA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4B2B52-2D37-1C3A-E21F-F54BF954CD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B3B1DE-D9E0-215B-60F2-CB61FED6C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B64E73-79AF-433B-92BF-CA6CBA6DC7EE}"/>
              </a:ext>
            </a:extLst>
          </p:cNvPr>
          <p:cNvSpPr>
            <a:spLocks noGrp="1"/>
          </p:cNvSpPr>
          <p:nvPr>
            <p:ph type="dt" sz="half" idx="10"/>
          </p:nvPr>
        </p:nvSpPr>
        <p:spPr/>
        <p:txBody>
          <a:bodyPr/>
          <a:lstStyle/>
          <a:p>
            <a:fld id="{DB3321E7-185A-480C-9658-41B6D6A54DE5}" type="datetimeFigureOut">
              <a:rPr lang="en-US" smtClean="0"/>
              <a:t>12/4/2024</a:t>
            </a:fld>
            <a:endParaRPr lang="en-US"/>
          </a:p>
        </p:txBody>
      </p:sp>
      <p:sp>
        <p:nvSpPr>
          <p:cNvPr id="6" name="Footer Placeholder 5">
            <a:extLst>
              <a:ext uri="{FF2B5EF4-FFF2-40B4-BE49-F238E27FC236}">
                <a16:creationId xmlns:a16="http://schemas.microsoft.com/office/drawing/2014/main" id="{20160E73-15D5-82FC-E1BD-280917F453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EC8082-EEAD-0A33-C72F-2E3B82A25F1F}"/>
              </a:ext>
            </a:extLst>
          </p:cNvPr>
          <p:cNvSpPr>
            <a:spLocks noGrp="1"/>
          </p:cNvSpPr>
          <p:nvPr>
            <p:ph type="sldNum" sz="quarter" idx="12"/>
          </p:nvPr>
        </p:nvSpPr>
        <p:spPr/>
        <p:txBody>
          <a:bodyPr/>
          <a:lstStyle/>
          <a:p>
            <a:fld id="{38009B7F-494A-405D-AA21-F16C5714DF73}" type="slidenum">
              <a:rPr lang="en-US" smtClean="0"/>
              <a:t>‹#›</a:t>
            </a:fld>
            <a:endParaRPr lang="en-US"/>
          </a:p>
        </p:txBody>
      </p:sp>
    </p:spTree>
    <p:extLst>
      <p:ext uri="{BB962C8B-B14F-4D97-AF65-F5344CB8AC3E}">
        <p14:creationId xmlns:p14="http://schemas.microsoft.com/office/powerpoint/2010/main" val="3532891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5636BD-B170-EF4A-75B2-8CC4687E80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2B8CB2-23A1-93BB-7F8F-1B9238915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E50B3-DBC6-2E7D-0A65-AE23A9CDCA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321E7-185A-480C-9658-41B6D6A54DE5}" type="datetimeFigureOut">
              <a:rPr lang="en-US" smtClean="0"/>
              <a:t>12/4/2024</a:t>
            </a:fld>
            <a:endParaRPr lang="en-US"/>
          </a:p>
        </p:txBody>
      </p:sp>
      <p:sp>
        <p:nvSpPr>
          <p:cNvPr id="5" name="Footer Placeholder 4">
            <a:extLst>
              <a:ext uri="{FF2B5EF4-FFF2-40B4-BE49-F238E27FC236}">
                <a16:creationId xmlns:a16="http://schemas.microsoft.com/office/drawing/2014/main" id="{80B44D97-56EC-260E-3812-0098C6D5C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B039AC-8D5E-D7CA-BA4E-374998A49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09B7F-494A-405D-AA21-F16C5714DF73}" type="slidenum">
              <a:rPr lang="en-US" smtClean="0"/>
              <a:t>‹#›</a:t>
            </a:fld>
            <a:endParaRPr lang="en-US"/>
          </a:p>
        </p:txBody>
      </p:sp>
    </p:spTree>
    <p:extLst>
      <p:ext uri="{BB962C8B-B14F-4D97-AF65-F5344CB8AC3E}">
        <p14:creationId xmlns:p14="http://schemas.microsoft.com/office/powerpoint/2010/main" val="2773891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data-arc.org/my-front-page/example-data-explorations/" TargetMode="Externa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kaggle.com/datasets/hummaamqaasim/jobs-in-data" TargetMode="External"/><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colab.research.google.com/drive/1haVeaVfvVnJwKnoDdqrus6Xjt8QskJKk#scrollTo=nqXaSx92fQi8"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colab.research.google.com/drive/1haVeaVfvVnJwKnoDdqrus6Xjt8QskJKk#scrollTo=nqXaSx92fQi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ED894347-C9A9-4BFD-8A6D-05A2B0CDD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284ED281-4082-46F9-86EE-D78901367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531D9B7-48AB-4407-A9E8-13391FCB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D863B90-22FA-122B-67C6-6A63557D8E50}"/>
              </a:ext>
            </a:extLst>
          </p:cNvPr>
          <p:cNvSpPr>
            <a:spLocks noGrp="1"/>
          </p:cNvSpPr>
          <p:nvPr>
            <p:ph type="ctrTitle"/>
          </p:nvPr>
        </p:nvSpPr>
        <p:spPr>
          <a:xfrm>
            <a:off x="329424" y="883473"/>
            <a:ext cx="6696453" cy="1354666"/>
          </a:xfrm>
        </p:spPr>
        <p:txBody>
          <a:bodyPr vert="horz" lIns="91440" tIns="45720" rIns="91440" bIns="45720" rtlCol="0" anchor="b">
            <a:normAutofit fontScale="90000"/>
          </a:bodyPr>
          <a:lstStyle/>
          <a:p>
            <a:r>
              <a:rPr lang="en-US" sz="3200" b="1">
                <a:latin typeface="Times New Roman"/>
                <a:ea typeface="+mn-ea"/>
                <a:cs typeface="Times New Roman"/>
              </a:rPr>
              <a:t>Data Career Insights: A Comprehensive Analysis and Future Predictions</a:t>
            </a:r>
            <a:br>
              <a:rPr lang="en-US" sz="3200">
                <a:latin typeface="Times New Roman"/>
                <a:cs typeface="Times New Roman"/>
              </a:rPr>
            </a:br>
            <a:endParaRPr lang="en-US" sz="3200">
              <a:latin typeface="Times New Roman"/>
              <a:ea typeface="Calibri Light" panose="020F0302020204030204"/>
              <a:cs typeface="Calibri Light" panose="020F0302020204030204"/>
            </a:endParaRPr>
          </a:p>
        </p:txBody>
      </p:sp>
      <p:sp>
        <p:nvSpPr>
          <p:cNvPr id="3" name="Subtitle 2">
            <a:extLst>
              <a:ext uri="{FF2B5EF4-FFF2-40B4-BE49-F238E27FC236}">
                <a16:creationId xmlns:a16="http://schemas.microsoft.com/office/drawing/2014/main" id="{CFA3B80F-E2D4-EBCF-94B9-205EE37B73DB}"/>
              </a:ext>
            </a:extLst>
          </p:cNvPr>
          <p:cNvSpPr>
            <a:spLocks noGrp="1"/>
          </p:cNvSpPr>
          <p:nvPr>
            <p:ph type="subTitle" idx="1"/>
          </p:nvPr>
        </p:nvSpPr>
        <p:spPr>
          <a:xfrm>
            <a:off x="7211109" y="5301389"/>
            <a:ext cx="4471736" cy="1246472"/>
          </a:xfrm>
        </p:spPr>
        <p:txBody>
          <a:bodyPr vert="horz" lIns="91440" tIns="45720" rIns="91440" bIns="45720" rtlCol="0" anchor="ctr">
            <a:normAutofit/>
          </a:bodyPr>
          <a:lstStyle/>
          <a:p>
            <a:pPr algn="r"/>
            <a:r>
              <a:rPr lang="en-US" sz="1800">
                <a:latin typeface="Times New Roman"/>
                <a:ea typeface="+mj-ea"/>
                <a:cs typeface="Times New Roman"/>
              </a:rPr>
              <a:t>Department of Applied Data Science</a:t>
            </a:r>
            <a:br>
              <a:rPr lang="en-US" sz="1800">
                <a:latin typeface="Times New Roman"/>
                <a:ea typeface="+mj-ea"/>
                <a:cs typeface="Times New Roman"/>
              </a:rPr>
            </a:br>
            <a:r>
              <a:rPr lang="en-US" sz="1800">
                <a:latin typeface="Times New Roman"/>
                <a:ea typeface="+mj-ea"/>
                <a:cs typeface="Times New Roman"/>
              </a:rPr>
              <a:t>San Jose State University</a:t>
            </a:r>
            <a:br>
              <a:rPr lang="en-US" sz="1800">
                <a:latin typeface="Times New Roman"/>
                <a:ea typeface="+mj-ea"/>
                <a:cs typeface="Times New Roman"/>
              </a:rPr>
            </a:br>
            <a:r>
              <a:rPr lang="en-US" sz="1800">
                <a:latin typeface="Times New Roman"/>
                <a:ea typeface="+mj-ea"/>
                <a:cs typeface="Times New Roman"/>
              </a:rPr>
              <a:t>Data 230: Data Visualization</a:t>
            </a:r>
            <a:endParaRPr lang="en-US">
              <a:latin typeface="Times New Roman"/>
              <a:ea typeface="+mj-ea"/>
              <a:cs typeface="Times New Roman"/>
            </a:endParaRPr>
          </a:p>
        </p:txBody>
      </p:sp>
      <p:pic>
        <p:nvPicPr>
          <p:cNvPr id="1026" name="Picture 2" descr="Profile photo of Akshit Tyagi">
            <a:extLst>
              <a:ext uri="{FF2B5EF4-FFF2-40B4-BE49-F238E27FC236}">
                <a16:creationId xmlns:a16="http://schemas.microsoft.com/office/drawing/2014/main" id="{C25672F8-4925-495B-BD44-D9417C73D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682" y="2336800"/>
            <a:ext cx="1129559" cy="1129559"/>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DA16FB-DACF-4FBB-8C75-8554E30D5892}"/>
              </a:ext>
            </a:extLst>
          </p:cNvPr>
          <p:cNvSpPr txBox="1"/>
          <p:nvPr/>
        </p:nvSpPr>
        <p:spPr>
          <a:xfrm>
            <a:off x="1975044" y="3556057"/>
            <a:ext cx="1502833" cy="369332"/>
          </a:xfrm>
          <a:prstGeom prst="rect">
            <a:avLst/>
          </a:prstGeom>
          <a:noFill/>
        </p:spPr>
        <p:txBody>
          <a:bodyPr wrap="square">
            <a:spAutoFit/>
          </a:bodyPr>
          <a:lstStyle/>
          <a:p>
            <a:r>
              <a:rPr lang="en-US" sz="1800" dirty="0">
                <a:latin typeface="Times New Roman"/>
                <a:cs typeface="Times New Roman"/>
              </a:rPr>
              <a:t>Akshit Tyagi</a:t>
            </a:r>
            <a:endParaRPr lang="en-US" dirty="0"/>
          </a:p>
        </p:txBody>
      </p:sp>
      <p:pic>
        <p:nvPicPr>
          <p:cNvPr id="1028" name="Picture 4" descr="Profile photo of NIRANJAN RAO SARAF SRINIVAS RAO">
            <a:extLst>
              <a:ext uri="{FF2B5EF4-FFF2-40B4-BE49-F238E27FC236}">
                <a16:creationId xmlns:a16="http://schemas.microsoft.com/office/drawing/2014/main" id="{3C802132-8F19-FC7A-7D4D-1CB829A1763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152855" y="2336800"/>
            <a:ext cx="1129559" cy="1129559"/>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244CA7-54A1-6D8B-00EB-5FD1F5925AAC}"/>
              </a:ext>
            </a:extLst>
          </p:cNvPr>
          <p:cNvSpPr txBox="1"/>
          <p:nvPr/>
        </p:nvSpPr>
        <p:spPr>
          <a:xfrm>
            <a:off x="3489795" y="3535653"/>
            <a:ext cx="2430714" cy="369332"/>
          </a:xfrm>
          <a:prstGeom prst="rect">
            <a:avLst/>
          </a:prstGeom>
          <a:noFill/>
        </p:spPr>
        <p:txBody>
          <a:bodyPr wrap="square" lIns="91440" tIns="45720" rIns="91440" bIns="45720" anchor="t">
            <a:spAutoFit/>
          </a:bodyPr>
          <a:lstStyle/>
          <a:p>
            <a:pPr algn="ctr"/>
            <a:r>
              <a:rPr lang="en-US" sz="1800">
                <a:latin typeface="Times New Roman"/>
                <a:cs typeface="Times New Roman"/>
              </a:rPr>
              <a:t>Niranjan </a:t>
            </a:r>
            <a:r>
              <a:rPr lang="en-US">
                <a:latin typeface="Times New Roman"/>
                <a:cs typeface="Times New Roman"/>
              </a:rPr>
              <a:t>Rao</a:t>
            </a:r>
          </a:p>
        </p:txBody>
      </p:sp>
      <p:pic>
        <p:nvPicPr>
          <p:cNvPr id="9" name="Picture 8" descr="A person in a black dress&#10;&#10;Description automatically generated">
            <a:extLst>
              <a:ext uri="{FF2B5EF4-FFF2-40B4-BE49-F238E27FC236}">
                <a16:creationId xmlns:a16="http://schemas.microsoft.com/office/drawing/2014/main" id="{E8925B2F-5D92-2D99-3E00-524D351A3007}"/>
              </a:ext>
            </a:extLst>
          </p:cNvPr>
          <p:cNvPicPr>
            <a:picLocks noChangeAspect="1"/>
          </p:cNvPicPr>
          <p:nvPr/>
        </p:nvPicPr>
        <p:blipFill>
          <a:blip r:embed="rId6">
            <a:extLst>
              <a:ext uri="{28A0092B-C50C-407E-A947-70E740481C1C}">
                <a14:useLocalDpi xmlns:a14="http://schemas.microsoft.com/office/drawing/2010/main" val="0"/>
              </a:ext>
            </a:extLst>
          </a:blip>
          <a:srcRect l="26790" t="16174" r="35926" b="55419"/>
          <a:stretch/>
        </p:blipFill>
        <p:spPr>
          <a:xfrm>
            <a:off x="6144028" y="2362645"/>
            <a:ext cx="1129559" cy="1147484"/>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 name="TextBox 10">
            <a:extLst>
              <a:ext uri="{FF2B5EF4-FFF2-40B4-BE49-F238E27FC236}">
                <a16:creationId xmlns:a16="http://schemas.microsoft.com/office/drawing/2014/main" id="{077256DC-1920-9310-8A87-9E0C9EF936DC}"/>
              </a:ext>
            </a:extLst>
          </p:cNvPr>
          <p:cNvSpPr txBox="1"/>
          <p:nvPr/>
        </p:nvSpPr>
        <p:spPr>
          <a:xfrm>
            <a:off x="5920509" y="3547131"/>
            <a:ext cx="1405467" cy="369332"/>
          </a:xfrm>
          <a:prstGeom prst="rect">
            <a:avLst/>
          </a:prstGeom>
          <a:noFill/>
        </p:spPr>
        <p:txBody>
          <a:bodyPr wrap="square">
            <a:spAutoFit/>
          </a:bodyPr>
          <a:lstStyle/>
          <a:p>
            <a:r>
              <a:rPr lang="en-US" sz="1800">
                <a:latin typeface="Times New Roman"/>
                <a:cs typeface="Times New Roman"/>
              </a:rPr>
              <a:t>Tanya Yadav</a:t>
            </a:r>
            <a:endParaRPr lang="en-US"/>
          </a:p>
        </p:txBody>
      </p:sp>
      <p:pic>
        <p:nvPicPr>
          <p:cNvPr id="13" name="Picture 12" descr="A person with curly hair wearing glasses&#10;&#10;Description automatically generated">
            <a:extLst>
              <a:ext uri="{FF2B5EF4-FFF2-40B4-BE49-F238E27FC236}">
                <a16:creationId xmlns:a16="http://schemas.microsoft.com/office/drawing/2014/main" id="{C87692AD-AF29-605C-1050-297B4686C93A}"/>
              </a:ext>
            </a:extLst>
          </p:cNvPr>
          <p:cNvPicPr>
            <a:picLocks noChangeAspect="1"/>
          </p:cNvPicPr>
          <p:nvPr/>
        </p:nvPicPr>
        <p:blipFill>
          <a:blip r:embed="rId7">
            <a:extLst>
              <a:ext uri="{28A0092B-C50C-407E-A947-70E740481C1C}">
                <a14:useLocalDpi xmlns:a14="http://schemas.microsoft.com/office/drawing/2010/main" val="0"/>
              </a:ext>
            </a:extLst>
          </a:blip>
          <a:srcRect l="1381" t="28386" r="-780" b="15362"/>
          <a:stretch/>
        </p:blipFill>
        <p:spPr>
          <a:xfrm>
            <a:off x="510562" y="2327837"/>
            <a:ext cx="1140558" cy="1147484"/>
          </a:xfrm>
          <a:prstGeom prst="ellipse">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5" name="TextBox 14">
            <a:extLst>
              <a:ext uri="{FF2B5EF4-FFF2-40B4-BE49-F238E27FC236}">
                <a16:creationId xmlns:a16="http://schemas.microsoft.com/office/drawing/2014/main" id="{05E3C425-854A-22D4-D306-7A040180F698}"/>
              </a:ext>
            </a:extLst>
          </p:cNvPr>
          <p:cNvSpPr txBox="1"/>
          <p:nvPr/>
        </p:nvSpPr>
        <p:spPr>
          <a:xfrm>
            <a:off x="329424" y="3547131"/>
            <a:ext cx="1502833" cy="369332"/>
          </a:xfrm>
          <a:prstGeom prst="rect">
            <a:avLst/>
          </a:prstGeom>
          <a:noFill/>
        </p:spPr>
        <p:txBody>
          <a:bodyPr wrap="square">
            <a:spAutoFit/>
          </a:bodyPr>
          <a:lstStyle/>
          <a:p>
            <a:r>
              <a:rPr lang="en-US" sz="1800">
                <a:latin typeface="Times New Roman"/>
                <a:cs typeface="Times New Roman"/>
              </a:rPr>
              <a:t>Aditya </a:t>
            </a:r>
            <a:r>
              <a:rPr lang="en-US" sz="1800" err="1">
                <a:latin typeface="Times New Roman"/>
                <a:cs typeface="Times New Roman"/>
              </a:rPr>
              <a:t>Tekale</a:t>
            </a:r>
            <a:endParaRPr lang="en-US"/>
          </a:p>
        </p:txBody>
      </p:sp>
    </p:spTree>
    <p:extLst>
      <p:ext uri="{BB962C8B-B14F-4D97-AF65-F5344CB8AC3E}">
        <p14:creationId xmlns:p14="http://schemas.microsoft.com/office/powerpoint/2010/main" val="155973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DE4CF77C-72C1-07B4-EC8D-71331FFD9732}"/>
              </a:ext>
            </a:extLst>
          </p:cNvPr>
          <p:cNvSpPr>
            <a:spLocks noGrp="1"/>
          </p:cNvSpPr>
          <p:nvPr>
            <p:ph type="ctrTitle"/>
          </p:nvPr>
        </p:nvSpPr>
        <p:spPr>
          <a:xfrm>
            <a:off x="470568" y="569495"/>
            <a:ext cx="3739341" cy="1330839"/>
          </a:xfrm>
        </p:spPr>
        <p:txBody>
          <a:bodyPr vert="horz" lIns="91440" tIns="45720" rIns="91440" bIns="45720" rtlCol="0" anchor="ctr">
            <a:noAutofit/>
          </a:bodyPr>
          <a:lstStyle/>
          <a:p>
            <a:r>
              <a:rPr lang="en-US" sz="3600" b="1">
                <a:latin typeface="Times New Roman"/>
                <a:cs typeface="Times New Roman"/>
              </a:rPr>
              <a:t>Explanatory Data Analysis</a:t>
            </a:r>
            <a:endParaRPr lang="en-US" sz="3600" b="1" kern="1200" err="1">
              <a:latin typeface="Times New Roman"/>
              <a:cs typeface="Times New Roman"/>
            </a:endParaRPr>
          </a:p>
        </p:txBody>
      </p:sp>
      <p:sp>
        <p:nvSpPr>
          <p:cNvPr id="9" name="Subtitle 2">
            <a:extLst>
              <a:ext uri="{FF2B5EF4-FFF2-40B4-BE49-F238E27FC236}">
                <a16:creationId xmlns:a16="http://schemas.microsoft.com/office/drawing/2014/main" id="{BD38E065-A227-41C9-0851-3E630BF9135C}"/>
              </a:ext>
            </a:extLst>
          </p:cNvPr>
          <p:cNvSpPr>
            <a:spLocks noGrp="1"/>
          </p:cNvSpPr>
          <p:nvPr>
            <p:ph type="subTitle" idx="1"/>
          </p:nvPr>
        </p:nvSpPr>
        <p:spPr>
          <a:xfrm>
            <a:off x="432895" y="1900334"/>
            <a:ext cx="3814685" cy="4321333"/>
          </a:xfrm>
        </p:spPr>
        <p:txBody>
          <a:bodyPr vert="horz" lIns="91440" tIns="45720" rIns="91440" bIns="45720" rtlCol="0" anchor="t">
            <a:noAutofit/>
          </a:bodyPr>
          <a:lstStyle/>
          <a:p>
            <a:pPr algn="l"/>
            <a:r>
              <a:rPr lang="en-US" sz="1800">
                <a:latin typeface="Times New Roman"/>
                <a:cs typeface="Times New Roman"/>
              </a:rPr>
              <a:t> </a:t>
            </a:r>
            <a:br>
              <a:rPr lang="en-US" sz="1800">
                <a:latin typeface="Times New Roman"/>
                <a:cs typeface="Times New Roman"/>
              </a:rPr>
            </a:br>
            <a:r>
              <a:rPr lang="en-US" sz="1800" b="1">
                <a:latin typeface="Times New Roman"/>
                <a:cs typeface="Times New Roman"/>
              </a:rPr>
              <a:t>Step 4 : </a:t>
            </a:r>
            <a:r>
              <a:rPr lang="en-US" sz="1800">
                <a:latin typeface="Times New Roman"/>
                <a:cs typeface="Times New Roman"/>
              </a:rPr>
              <a:t>Numerical Analysis</a:t>
            </a:r>
            <a:endParaRPr lang="en-US" sz="1800">
              <a:latin typeface="Times New Roman"/>
              <a:ea typeface="Calibri"/>
              <a:cs typeface="Times New Roman"/>
            </a:endParaRPr>
          </a:p>
          <a:p>
            <a:pPr algn="l"/>
            <a:endParaRPr lang="en-US" sz="1800" b="1">
              <a:latin typeface="Times New Roman"/>
              <a:ea typeface="+mn-lt"/>
              <a:cs typeface="Times New Roman"/>
            </a:endParaRPr>
          </a:p>
          <a:p>
            <a:pPr algn="l"/>
            <a:r>
              <a:rPr lang="en-US" sz="1800" b="1">
                <a:latin typeface="Times New Roman"/>
                <a:ea typeface="+mn-lt"/>
                <a:cs typeface="Times New Roman"/>
              </a:rPr>
              <a:t>Why : </a:t>
            </a:r>
            <a:r>
              <a:rPr lang="en-US" sz="1800">
                <a:latin typeface="Times New Roman"/>
                <a:ea typeface="+mn-lt"/>
                <a:cs typeface="Times New Roman"/>
              </a:rPr>
              <a:t>Numerical Analysis is performed </a:t>
            </a:r>
            <a:r>
              <a:rPr lang="en-US" sz="1800">
                <a:solidFill>
                  <a:srgbClr val="000000"/>
                </a:solidFill>
                <a:latin typeface="Times New Roman"/>
                <a:ea typeface="+mn-lt"/>
                <a:cs typeface="Times New Roman"/>
              </a:rPr>
              <a:t>to gain a deeper understanding of the distribution and characteristics of numerical variables within a dataset</a:t>
            </a:r>
            <a:r>
              <a:rPr lang="en-US" sz="1800" b="1">
                <a:latin typeface="Times New Roman"/>
                <a:ea typeface="+mn-lt"/>
                <a:cs typeface="Times New Roman"/>
              </a:rPr>
              <a:t> </a:t>
            </a:r>
            <a:endParaRPr lang="en-US" sz="1800">
              <a:solidFill>
                <a:srgbClr val="000000"/>
              </a:solidFill>
              <a:latin typeface="Times New Roman"/>
              <a:ea typeface="+mn-lt"/>
              <a:cs typeface="Times New Roman"/>
            </a:endParaRPr>
          </a:p>
          <a:p>
            <a:pPr algn="l"/>
            <a:endParaRPr lang="en-US" sz="1800">
              <a:latin typeface="Times New Roman"/>
              <a:ea typeface="+mn-lt"/>
              <a:cs typeface="Times New Roman"/>
            </a:endParaRPr>
          </a:p>
          <a:p>
            <a:pPr algn="l"/>
            <a:r>
              <a:rPr lang="en-US" sz="1800" b="1">
                <a:latin typeface="Times New Roman"/>
                <a:ea typeface="+mn-lt"/>
                <a:cs typeface="Times New Roman"/>
              </a:rPr>
              <a:t>How : </a:t>
            </a:r>
            <a:r>
              <a:rPr lang="en-US" sz="1800">
                <a:latin typeface="Times New Roman"/>
                <a:ea typeface="+mn-lt"/>
                <a:cs typeface="Times New Roman"/>
              </a:rPr>
              <a:t>Analyzed the distribution of salaries using a histogram with kernel density estimation (KDE) overlay, visualized the spread, central tendency, and skewness of salary data.</a:t>
            </a:r>
            <a:endParaRPr lang="en-US"/>
          </a:p>
          <a:p>
            <a:pPr algn="l"/>
            <a:endParaRPr lang="en-US" sz="1800" b="1">
              <a:latin typeface="Times New Roman"/>
              <a:ea typeface="+mn-lt"/>
              <a:cs typeface="Times New Roman"/>
            </a:endParaRPr>
          </a:p>
        </p:txBody>
      </p:sp>
      <p:pic>
        <p:nvPicPr>
          <p:cNvPr id="10" name="Picture 9" descr="A computer screen with text&#10;&#10;Description automatically generated">
            <a:extLst>
              <a:ext uri="{FF2B5EF4-FFF2-40B4-BE49-F238E27FC236}">
                <a16:creationId xmlns:a16="http://schemas.microsoft.com/office/drawing/2014/main" id="{950CAD16-DAB8-7D4F-D508-D7A3AC931124}"/>
              </a:ext>
            </a:extLst>
          </p:cNvPr>
          <p:cNvPicPr>
            <a:picLocks noChangeAspect="1"/>
          </p:cNvPicPr>
          <p:nvPr/>
        </p:nvPicPr>
        <p:blipFill>
          <a:blip r:embed="rId3"/>
          <a:stretch>
            <a:fillRect/>
          </a:stretch>
        </p:blipFill>
        <p:spPr>
          <a:xfrm>
            <a:off x="5664890" y="785814"/>
            <a:ext cx="6096829" cy="1575767"/>
          </a:xfrm>
          <a:prstGeom prst="rect">
            <a:avLst/>
          </a:prstGeom>
        </p:spPr>
      </p:pic>
      <p:pic>
        <p:nvPicPr>
          <p:cNvPr id="11" name="Picture 10" descr="A graph of salary distribution&#10;&#10;Description automatically generated">
            <a:extLst>
              <a:ext uri="{FF2B5EF4-FFF2-40B4-BE49-F238E27FC236}">
                <a16:creationId xmlns:a16="http://schemas.microsoft.com/office/drawing/2014/main" id="{9821F755-3CC6-1056-EA6C-3E05BB15A75B}"/>
              </a:ext>
            </a:extLst>
          </p:cNvPr>
          <p:cNvPicPr>
            <a:picLocks noChangeAspect="1"/>
          </p:cNvPicPr>
          <p:nvPr/>
        </p:nvPicPr>
        <p:blipFill>
          <a:blip r:embed="rId4"/>
          <a:stretch>
            <a:fillRect/>
          </a:stretch>
        </p:blipFill>
        <p:spPr>
          <a:xfrm>
            <a:off x="6178618" y="2526818"/>
            <a:ext cx="5056120" cy="4010854"/>
          </a:xfrm>
          <a:prstGeom prst="rect">
            <a:avLst/>
          </a:prstGeom>
        </p:spPr>
      </p:pic>
    </p:spTree>
    <p:extLst>
      <p:ext uri="{BB962C8B-B14F-4D97-AF65-F5344CB8AC3E}">
        <p14:creationId xmlns:p14="http://schemas.microsoft.com/office/powerpoint/2010/main" val="83994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39E5264E-D9B8-D29A-2662-7F2F4C690650}"/>
              </a:ext>
            </a:extLst>
          </p:cNvPr>
          <p:cNvSpPr>
            <a:spLocks noGrp="1"/>
          </p:cNvSpPr>
          <p:nvPr>
            <p:ph type="ctrTitle"/>
          </p:nvPr>
        </p:nvSpPr>
        <p:spPr>
          <a:xfrm>
            <a:off x="470568" y="569495"/>
            <a:ext cx="3739341" cy="1330839"/>
          </a:xfrm>
        </p:spPr>
        <p:txBody>
          <a:bodyPr vert="horz" lIns="91440" tIns="45720" rIns="91440" bIns="45720" rtlCol="0" anchor="ctr">
            <a:noAutofit/>
          </a:bodyPr>
          <a:lstStyle/>
          <a:p>
            <a:r>
              <a:rPr lang="en-US" sz="3600" b="1">
                <a:latin typeface="Times New Roman"/>
                <a:cs typeface="Times New Roman"/>
              </a:rPr>
              <a:t>Explanatory Data Analysis</a:t>
            </a:r>
            <a:endParaRPr lang="en-US" sz="3600" b="1" kern="1200" err="1">
              <a:latin typeface="Times New Roman"/>
              <a:cs typeface="Times New Roman"/>
            </a:endParaRPr>
          </a:p>
        </p:txBody>
      </p:sp>
      <p:sp>
        <p:nvSpPr>
          <p:cNvPr id="9" name="Subtitle 2">
            <a:extLst>
              <a:ext uri="{FF2B5EF4-FFF2-40B4-BE49-F238E27FC236}">
                <a16:creationId xmlns:a16="http://schemas.microsoft.com/office/drawing/2014/main" id="{93886FBE-11B1-2EEC-D8F6-4F8DCD45EC43}"/>
              </a:ext>
            </a:extLst>
          </p:cNvPr>
          <p:cNvSpPr>
            <a:spLocks noGrp="1"/>
          </p:cNvSpPr>
          <p:nvPr>
            <p:ph type="subTitle" idx="1"/>
          </p:nvPr>
        </p:nvSpPr>
        <p:spPr>
          <a:xfrm>
            <a:off x="436208" y="1897967"/>
            <a:ext cx="3808059" cy="4950811"/>
          </a:xfrm>
        </p:spPr>
        <p:txBody>
          <a:bodyPr vert="horz" lIns="91440" tIns="45720" rIns="91440" bIns="45720" rtlCol="0" anchor="t">
            <a:noAutofit/>
          </a:bodyPr>
          <a:lstStyle/>
          <a:p>
            <a:pPr algn="l"/>
            <a:r>
              <a:rPr lang="en-US" sz="1800">
                <a:latin typeface="Times New Roman"/>
                <a:cs typeface="Times New Roman"/>
              </a:rPr>
              <a:t> </a:t>
            </a:r>
            <a:br>
              <a:rPr lang="en-US" sz="1800">
                <a:latin typeface="Times New Roman"/>
                <a:cs typeface="Times New Roman"/>
              </a:rPr>
            </a:br>
            <a:r>
              <a:rPr lang="en-US" sz="1800" b="1">
                <a:latin typeface="Times New Roman"/>
                <a:cs typeface="Times New Roman"/>
              </a:rPr>
              <a:t>Step 5 : </a:t>
            </a:r>
            <a:r>
              <a:rPr lang="en-US" sz="1800">
                <a:latin typeface="Times New Roman"/>
                <a:cs typeface="Times New Roman"/>
              </a:rPr>
              <a:t>Geographical Analysis</a:t>
            </a:r>
            <a:endParaRPr lang="en-US" sz="1800">
              <a:latin typeface="Times New Roman"/>
              <a:ea typeface="Calibri"/>
              <a:cs typeface="Times New Roman"/>
            </a:endParaRPr>
          </a:p>
          <a:p>
            <a:pPr algn="l"/>
            <a:endParaRPr lang="en-US" sz="1800" b="1">
              <a:latin typeface="Times New Roman"/>
              <a:ea typeface="+mn-lt"/>
              <a:cs typeface="Times New Roman"/>
            </a:endParaRPr>
          </a:p>
          <a:p>
            <a:pPr algn="l"/>
            <a:r>
              <a:rPr lang="en-US" sz="1800" b="1">
                <a:latin typeface="Times New Roman"/>
                <a:ea typeface="+mn-lt"/>
                <a:cs typeface="Times New Roman"/>
              </a:rPr>
              <a:t>Why : </a:t>
            </a:r>
            <a:r>
              <a:rPr lang="en-US" sz="1800">
                <a:latin typeface="Times New Roman"/>
                <a:ea typeface="+mn-lt"/>
                <a:cs typeface="Times New Roman"/>
              </a:rPr>
              <a:t>Geographical Analysis is performed to</a:t>
            </a:r>
            <a:r>
              <a:rPr lang="en-US" sz="1800">
                <a:solidFill>
                  <a:srgbClr val="000000"/>
                </a:solidFill>
                <a:latin typeface="Times New Roman"/>
                <a:ea typeface="+mn-lt"/>
                <a:cs typeface="Times New Roman"/>
              </a:rPr>
              <a:t> understand how data is distributed across a geographic space, revealing patterns, clusters, outliers, and spatial relationships that might not be apparent from looking at the data alone</a:t>
            </a:r>
          </a:p>
          <a:p>
            <a:pPr algn="l"/>
            <a:endParaRPr lang="en-US" sz="1800">
              <a:latin typeface="Times New Roman"/>
              <a:ea typeface="+mn-lt"/>
              <a:cs typeface="Times New Roman"/>
            </a:endParaRPr>
          </a:p>
          <a:p>
            <a:pPr algn="l"/>
            <a:r>
              <a:rPr lang="en-US" sz="1800" b="1">
                <a:latin typeface="Times New Roman"/>
                <a:ea typeface="+mn-lt"/>
                <a:cs typeface="Times New Roman"/>
              </a:rPr>
              <a:t>How : </a:t>
            </a:r>
            <a:r>
              <a:rPr lang="en-US" sz="1800">
                <a:latin typeface="Times New Roman"/>
                <a:ea typeface="+mn-lt"/>
                <a:cs typeface="Times New Roman"/>
              </a:rPr>
              <a:t>Analyzed the relationship between employee residence and average salary, </a:t>
            </a:r>
            <a:r>
              <a:rPr lang="en-US" sz="1800">
                <a:latin typeface="Times New Roman"/>
                <a:ea typeface="+mn-lt"/>
                <a:cs typeface="+mn-lt"/>
              </a:rPr>
              <a:t>Visualized the top 20 countries with the highest average salaries using a bar chart.</a:t>
            </a:r>
            <a:endParaRPr lang="en-US">
              <a:latin typeface="Times New Roman"/>
              <a:cs typeface="Times New Roman"/>
            </a:endParaRPr>
          </a:p>
        </p:txBody>
      </p:sp>
      <p:pic>
        <p:nvPicPr>
          <p:cNvPr id="10" name="Picture 9" descr="A computer screen shot of text&#10;&#10;Description automatically generated">
            <a:extLst>
              <a:ext uri="{FF2B5EF4-FFF2-40B4-BE49-F238E27FC236}">
                <a16:creationId xmlns:a16="http://schemas.microsoft.com/office/drawing/2014/main" id="{70F2693A-D319-FC5B-8EAF-0BCE7C5012C7}"/>
              </a:ext>
            </a:extLst>
          </p:cNvPr>
          <p:cNvPicPr>
            <a:picLocks noChangeAspect="1"/>
          </p:cNvPicPr>
          <p:nvPr/>
        </p:nvPicPr>
        <p:blipFill>
          <a:blip r:embed="rId3"/>
          <a:stretch>
            <a:fillRect/>
          </a:stretch>
        </p:blipFill>
        <p:spPr>
          <a:xfrm>
            <a:off x="5274365" y="1209019"/>
            <a:ext cx="6526696" cy="1365457"/>
          </a:xfrm>
          <a:prstGeom prst="rect">
            <a:avLst/>
          </a:prstGeom>
        </p:spPr>
      </p:pic>
      <p:pic>
        <p:nvPicPr>
          <p:cNvPr id="11" name="Picture 10" descr="A graph of a number of people&#10;&#10;Description automatically generated">
            <a:extLst>
              <a:ext uri="{FF2B5EF4-FFF2-40B4-BE49-F238E27FC236}">
                <a16:creationId xmlns:a16="http://schemas.microsoft.com/office/drawing/2014/main" id="{28DA5209-1BB8-EC4A-7D76-32F458BEC2B5}"/>
              </a:ext>
            </a:extLst>
          </p:cNvPr>
          <p:cNvPicPr>
            <a:picLocks noChangeAspect="1"/>
          </p:cNvPicPr>
          <p:nvPr/>
        </p:nvPicPr>
        <p:blipFill>
          <a:blip r:embed="rId4"/>
          <a:stretch>
            <a:fillRect/>
          </a:stretch>
        </p:blipFill>
        <p:spPr>
          <a:xfrm>
            <a:off x="5786853" y="2741129"/>
            <a:ext cx="5501723" cy="3489463"/>
          </a:xfrm>
          <a:prstGeom prst="rect">
            <a:avLst/>
          </a:prstGeom>
        </p:spPr>
      </p:pic>
    </p:spTree>
    <p:extLst>
      <p:ext uri="{BB962C8B-B14F-4D97-AF65-F5344CB8AC3E}">
        <p14:creationId xmlns:p14="http://schemas.microsoft.com/office/powerpoint/2010/main" val="2917241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computer code with text on it&#10;&#10;Description automatically generated">
            <a:extLst>
              <a:ext uri="{FF2B5EF4-FFF2-40B4-BE49-F238E27FC236}">
                <a16:creationId xmlns:a16="http://schemas.microsoft.com/office/drawing/2014/main" id="{873271BB-F667-2F6C-52ED-B2ED56A6CB23}"/>
              </a:ext>
            </a:extLst>
          </p:cNvPr>
          <p:cNvPicPr>
            <a:picLocks noChangeAspect="1"/>
          </p:cNvPicPr>
          <p:nvPr/>
        </p:nvPicPr>
        <p:blipFill>
          <a:blip r:embed="rId3"/>
          <a:stretch>
            <a:fillRect/>
          </a:stretch>
        </p:blipFill>
        <p:spPr>
          <a:xfrm>
            <a:off x="5649383" y="608541"/>
            <a:ext cx="6269567" cy="1668640"/>
          </a:xfrm>
          <a:prstGeom prst="rect">
            <a:avLst/>
          </a:prstGeom>
        </p:spPr>
      </p:pic>
      <p:pic>
        <p:nvPicPr>
          <p:cNvPr id="7" name="Picture 6" descr="A graph with a line going up&#10;&#10;Description automatically generated">
            <a:extLst>
              <a:ext uri="{FF2B5EF4-FFF2-40B4-BE49-F238E27FC236}">
                <a16:creationId xmlns:a16="http://schemas.microsoft.com/office/drawing/2014/main" id="{E77F592E-8991-49F0-F859-DBBC0F6371D7}"/>
              </a:ext>
            </a:extLst>
          </p:cNvPr>
          <p:cNvPicPr>
            <a:picLocks noChangeAspect="1"/>
          </p:cNvPicPr>
          <p:nvPr/>
        </p:nvPicPr>
        <p:blipFill>
          <a:blip r:embed="rId4"/>
          <a:stretch>
            <a:fillRect/>
          </a:stretch>
        </p:blipFill>
        <p:spPr>
          <a:xfrm>
            <a:off x="6093778" y="2547055"/>
            <a:ext cx="5267888" cy="3965223"/>
          </a:xfrm>
          <a:prstGeom prst="rect">
            <a:avLst/>
          </a:prstGeom>
        </p:spPr>
      </p:pic>
      <p:sp>
        <p:nvSpPr>
          <p:cNvPr id="5" name="Title 1">
            <a:extLst>
              <a:ext uri="{FF2B5EF4-FFF2-40B4-BE49-F238E27FC236}">
                <a16:creationId xmlns:a16="http://schemas.microsoft.com/office/drawing/2014/main" id="{45206618-807F-9C68-55C5-12B548CD6CF6}"/>
              </a:ext>
            </a:extLst>
          </p:cNvPr>
          <p:cNvSpPr>
            <a:spLocks noGrp="1"/>
          </p:cNvSpPr>
          <p:nvPr>
            <p:ph type="ctrTitle"/>
          </p:nvPr>
        </p:nvSpPr>
        <p:spPr>
          <a:xfrm>
            <a:off x="470568" y="569495"/>
            <a:ext cx="3739341" cy="1330839"/>
          </a:xfrm>
        </p:spPr>
        <p:txBody>
          <a:bodyPr vert="horz" lIns="91440" tIns="45720" rIns="91440" bIns="45720" rtlCol="0" anchor="ctr">
            <a:noAutofit/>
          </a:bodyPr>
          <a:lstStyle/>
          <a:p>
            <a:r>
              <a:rPr lang="en-US" sz="3600" b="1">
                <a:latin typeface="Times New Roman"/>
                <a:cs typeface="Times New Roman"/>
              </a:rPr>
              <a:t>Explanatory Data Analysis</a:t>
            </a:r>
            <a:endParaRPr lang="en-US" sz="3600" b="1" kern="1200" err="1">
              <a:latin typeface="Times New Roman"/>
              <a:cs typeface="Times New Roman"/>
            </a:endParaRPr>
          </a:p>
        </p:txBody>
      </p:sp>
      <p:sp>
        <p:nvSpPr>
          <p:cNvPr id="9" name="Subtitle 2">
            <a:extLst>
              <a:ext uri="{FF2B5EF4-FFF2-40B4-BE49-F238E27FC236}">
                <a16:creationId xmlns:a16="http://schemas.microsoft.com/office/drawing/2014/main" id="{A3B4AFFA-D8B1-962C-4ED8-D7CEE962272D}"/>
              </a:ext>
            </a:extLst>
          </p:cNvPr>
          <p:cNvSpPr>
            <a:spLocks noGrp="1"/>
          </p:cNvSpPr>
          <p:nvPr>
            <p:ph type="subTitle" idx="1"/>
          </p:nvPr>
        </p:nvSpPr>
        <p:spPr>
          <a:xfrm>
            <a:off x="432895" y="1900334"/>
            <a:ext cx="3814685" cy="4321333"/>
          </a:xfrm>
        </p:spPr>
        <p:txBody>
          <a:bodyPr vert="horz" lIns="91440" tIns="45720" rIns="91440" bIns="45720" rtlCol="0" anchor="t">
            <a:noAutofit/>
          </a:bodyPr>
          <a:lstStyle/>
          <a:p>
            <a:pPr algn="l"/>
            <a:r>
              <a:rPr lang="en-US" sz="1800">
                <a:latin typeface="Times New Roman"/>
                <a:cs typeface="Times New Roman"/>
              </a:rPr>
              <a:t> </a:t>
            </a:r>
            <a:br>
              <a:rPr lang="en-US" sz="1800">
                <a:latin typeface="Times New Roman"/>
                <a:cs typeface="Times New Roman"/>
              </a:rPr>
            </a:br>
            <a:r>
              <a:rPr lang="en-US" sz="1800" b="1">
                <a:latin typeface="Times New Roman"/>
                <a:cs typeface="Times New Roman"/>
              </a:rPr>
              <a:t>Step 6 : </a:t>
            </a:r>
            <a:r>
              <a:rPr lang="en-US" sz="1800">
                <a:latin typeface="Times New Roman"/>
                <a:cs typeface="Times New Roman"/>
              </a:rPr>
              <a:t>Trends Over Time Analysis</a:t>
            </a:r>
            <a:endParaRPr lang="en-US" sz="1800">
              <a:latin typeface="Times New Roman"/>
              <a:ea typeface="Calibri"/>
              <a:cs typeface="Times New Roman"/>
            </a:endParaRPr>
          </a:p>
          <a:p>
            <a:pPr algn="l"/>
            <a:endParaRPr lang="en-US" sz="1800" b="1">
              <a:latin typeface="Times New Roman"/>
              <a:ea typeface="+mn-lt"/>
              <a:cs typeface="Times New Roman"/>
            </a:endParaRPr>
          </a:p>
          <a:p>
            <a:pPr algn="l"/>
            <a:r>
              <a:rPr lang="en-US" sz="1800" b="1">
                <a:latin typeface="Times New Roman"/>
                <a:ea typeface="+mn-lt"/>
                <a:cs typeface="Times New Roman"/>
              </a:rPr>
              <a:t>Why : </a:t>
            </a:r>
            <a:r>
              <a:rPr lang="en-US" sz="1800">
                <a:latin typeface="Times New Roman"/>
                <a:ea typeface="+mn-lt"/>
                <a:cs typeface="Times New Roman"/>
              </a:rPr>
              <a:t>Trends Over Time Analysis helps identify patterns, changes, and potential correlations over time, enabling better forecasting and strategic decision-making.</a:t>
            </a:r>
          </a:p>
          <a:p>
            <a:pPr algn="l"/>
            <a:endParaRPr lang="en-US" sz="1800">
              <a:latin typeface="Times New Roman"/>
              <a:ea typeface="+mn-lt"/>
              <a:cs typeface="Times New Roman"/>
            </a:endParaRPr>
          </a:p>
          <a:p>
            <a:pPr algn="l"/>
            <a:r>
              <a:rPr lang="en-US" sz="1800" b="1">
                <a:latin typeface="Times New Roman"/>
                <a:ea typeface="+mn-lt"/>
                <a:cs typeface="Times New Roman"/>
              </a:rPr>
              <a:t>How : </a:t>
            </a:r>
            <a:r>
              <a:rPr lang="en-US" sz="1800">
                <a:latin typeface="Times New Roman"/>
                <a:ea typeface="+mn-lt"/>
                <a:cs typeface="Times New Roman"/>
              </a:rPr>
              <a:t>Analyzed the average salary trends across years to uncover historical patterns in salary growth,  aggregated the data by </a:t>
            </a:r>
            <a:r>
              <a:rPr lang="en-US" sz="1800" err="1">
                <a:latin typeface="Times New Roman"/>
                <a:ea typeface="+mn-lt"/>
                <a:cs typeface="Times New Roman"/>
              </a:rPr>
              <a:t>work_year</a:t>
            </a:r>
            <a:r>
              <a:rPr lang="en-US" sz="1800">
                <a:latin typeface="Times New Roman"/>
                <a:ea typeface="+mn-lt"/>
                <a:cs typeface="Times New Roman"/>
              </a:rPr>
              <a:t> and visualized it using a line plot to depict trends effectively.</a:t>
            </a:r>
            <a:endParaRPr lang="en-US"/>
          </a:p>
        </p:txBody>
      </p:sp>
    </p:spTree>
    <p:extLst>
      <p:ext uri="{BB962C8B-B14F-4D97-AF65-F5344CB8AC3E}">
        <p14:creationId xmlns:p14="http://schemas.microsoft.com/office/powerpoint/2010/main" val="36065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361ACD-E284-8BA4-4BB5-F6043546A561}"/>
            </a:ext>
          </a:extLst>
        </p:cNvPr>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6D782CA3-89D8-E0B3-5E1A-10E72A5E0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1625C251-1CF8-7756-E745-9A28DE3EC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6856F167-DB5F-DDC0-067D-19C06256F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5599FE0B-D822-0333-1A7C-1D0BEC0447CF}"/>
              </a:ext>
            </a:extLst>
          </p:cNvPr>
          <p:cNvSpPr>
            <a:spLocks noGrp="1"/>
          </p:cNvSpPr>
          <p:nvPr>
            <p:ph type="ctrTitle"/>
          </p:nvPr>
        </p:nvSpPr>
        <p:spPr>
          <a:xfrm>
            <a:off x="1522476" y="1309358"/>
            <a:ext cx="9144000" cy="2387600"/>
          </a:xfrm>
        </p:spPr>
        <p:txBody>
          <a:bodyPr/>
          <a:lstStyle/>
          <a:p>
            <a:r>
              <a:rPr lang="en-US" b="1">
                <a:latin typeface="Times New Roman" panose="02020603050405020304" pitchFamily="18" charset="0"/>
                <a:cs typeface="Times New Roman" panose="02020603050405020304" pitchFamily="18" charset="0"/>
              </a:rPr>
              <a:t>POWER BI</a:t>
            </a:r>
          </a:p>
        </p:txBody>
      </p:sp>
    </p:spTree>
    <p:extLst>
      <p:ext uri="{BB962C8B-B14F-4D97-AF65-F5344CB8AC3E}">
        <p14:creationId xmlns:p14="http://schemas.microsoft.com/office/powerpoint/2010/main" val="1832496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DE24D-15E0-9709-4B8B-4A48BAA48E20}"/>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72AD195B-A2DD-2E49-7C1C-26A2AAA952B5}"/>
              </a:ext>
            </a:extLst>
          </p:cNvPr>
          <p:cNvSpPr>
            <a:spLocks noGrp="1"/>
          </p:cNvSpPr>
          <p:nvPr>
            <p:ph idx="1"/>
          </p:nvPr>
        </p:nvSpPr>
        <p:spPr>
          <a:xfrm>
            <a:off x="311541" y="1563340"/>
            <a:ext cx="3739341" cy="4759230"/>
          </a:xfrm>
        </p:spPr>
        <p:txBody>
          <a:bodyPr vert="horz" lIns="91440" tIns="45720" rIns="91440" bIns="45720" rtlCol="0" anchor="t">
            <a:noAutofit/>
          </a:bodyPr>
          <a:lstStyle/>
          <a:p>
            <a:pPr marL="0" indent="0">
              <a:lnSpc>
                <a:spcPct val="100000"/>
              </a:lnSpc>
              <a:buNone/>
            </a:pPr>
            <a:r>
              <a:rPr lang="en-US" sz="1700" dirty="0">
                <a:latin typeface="Times New Roman"/>
                <a:cs typeface="Times New Roman"/>
              </a:rPr>
              <a:t>Senior roles like Executive positions show higher salaries with notable outliers, reflecting significant pay variation in leadership roles.</a:t>
            </a:r>
          </a:p>
          <a:p>
            <a:pPr marL="0" indent="0">
              <a:lnSpc>
                <a:spcPct val="100000"/>
              </a:lnSpc>
              <a:buNone/>
            </a:pPr>
            <a:r>
              <a:rPr lang="en-US" sz="1700" dirty="0">
                <a:latin typeface="Times New Roman"/>
                <a:cs typeface="Times New Roman"/>
              </a:rPr>
              <a:t>Mid-level roles show fewer anomalies, suggesting consistency in salaries compared to Entry-level or Executive roles, where variation is greater.</a:t>
            </a:r>
          </a:p>
          <a:p>
            <a:pPr marL="0" indent="0">
              <a:lnSpc>
                <a:spcPct val="100000"/>
              </a:lnSpc>
              <a:buNone/>
            </a:pPr>
            <a:r>
              <a:rPr lang="en-US" sz="1700" dirty="0">
                <a:latin typeface="Times New Roman"/>
                <a:cs typeface="Times New Roman"/>
              </a:rPr>
              <a:t>Higher anomalies in Senior roles may indicate a preference for experienced professionals in larger organizations, while smaller companies may have more consistent salary structures.</a:t>
            </a:r>
          </a:p>
          <a:p>
            <a:pPr marL="0" indent="0">
              <a:lnSpc>
                <a:spcPct val="100000"/>
              </a:lnSpc>
              <a:buNone/>
            </a:pPr>
            <a:r>
              <a:rPr lang="en-US" sz="1700" dirty="0">
                <a:latin typeface="Times New Roman"/>
                <a:cs typeface="Times New Roman"/>
              </a:rPr>
              <a:t>Entry-level roles show dense clusters with lower anomalies, reflecting standardization in starting salaries and higher availability compared to specialized roles.</a:t>
            </a:r>
          </a:p>
          <a:p>
            <a:pPr marL="0" indent="0">
              <a:buNone/>
            </a:pPr>
            <a:endParaRPr lang="en-US" sz="1700" dirty="0">
              <a:latin typeface="Times New Roman"/>
              <a:cs typeface="Times New Roman"/>
            </a:endParaRPr>
          </a:p>
        </p:txBody>
      </p:sp>
      <p:pic>
        <p:nvPicPr>
          <p:cNvPr id="2" name="Picture 1" descr="A diagram of a job&#10;&#10;Description automatically generated">
            <a:extLst>
              <a:ext uri="{FF2B5EF4-FFF2-40B4-BE49-F238E27FC236}">
                <a16:creationId xmlns:a16="http://schemas.microsoft.com/office/drawing/2014/main" id="{1C81644F-04EC-C29D-D3AE-CC73A74A9DB4}"/>
              </a:ext>
            </a:extLst>
          </p:cNvPr>
          <p:cNvPicPr>
            <a:picLocks noChangeAspect="1"/>
          </p:cNvPicPr>
          <p:nvPr/>
        </p:nvPicPr>
        <p:blipFill>
          <a:blip r:embed="rId3"/>
          <a:srcRect l="21093" t="392" r="23057" b="2141"/>
          <a:stretch/>
        </p:blipFill>
        <p:spPr>
          <a:xfrm>
            <a:off x="6092773" y="812759"/>
            <a:ext cx="4402106" cy="5001026"/>
          </a:xfrm>
          <a:prstGeom prst="rect">
            <a:avLst/>
          </a:prstGeom>
        </p:spPr>
      </p:pic>
      <p:sp>
        <p:nvSpPr>
          <p:cNvPr id="3" name="Title 1">
            <a:extLst>
              <a:ext uri="{FF2B5EF4-FFF2-40B4-BE49-F238E27FC236}">
                <a16:creationId xmlns:a16="http://schemas.microsoft.com/office/drawing/2014/main" id="{C58C69B3-6E6C-1319-CA59-BDB821F7D083}"/>
              </a:ext>
            </a:extLst>
          </p:cNvPr>
          <p:cNvSpPr txBox="1">
            <a:spLocks/>
          </p:cNvSpPr>
          <p:nvPr/>
        </p:nvSpPr>
        <p:spPr>
          <a:xfrm>
            <a:off x="311542" y="383965"/>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a:cs typeface="Times New Roman"/>
              </a:rPr>
              <a:t>Visualization</a:t>
            </a:r>
          </a:p>
        </p:txBody>
      </p:sp>
    </p:spTree>
    <p:extLst>
      <p:ext uri="{BB962C8B-B14F-4D97-AF65-F5344CB8AC3E}">
        <p14:creationId xmlns:p14="http://schemas.microsoft.com/office/powerpoint/2010/main" val="740677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485B2789-A9A5-8210-D193-7E0A75ED7A0F}"/>
              </a:ext>
            </a:extLst>
          </p:cNvPr>
          <p:cNvSpPr>
            <a:spLocks noGrp="1"/>
          </p:cNvSpPr>
          <p:nvPr>
            <p:ph idx="1"/>
          </p:nvPr>
        </p:nvSpPr>
        <p:spPr>
          <a:xfrm>
            <a:off x="311542" y="1585967"/>
            <a:ext cx="3739340" cy="4902785"/>
          </a:xfrm>
        </p:spPr>
        <p:txBody>
          <a:bodyPr vert="horz" lIns="91440" tIns="45720" rIns="91440" bIns="45720" rtlCol="0" anchor="t">
            <a:noAutofit/>
          </a:bodyPr>
          <a:lstStyle/>
          <a:p>
            <a:pPr marL="0" indent="0">
              <a:buNone/>
            </a:pPr>
            <a:r>
              <a:rPr lang="en-US" sz="1800" dirty="0">
                <a:latin typeface="Times New Roman"/>
                <a:cs typeface="Times New Roman"/>
              </a:rPr>
              <a:t>Analytics Engineering Manager and Data Science Tech Lead are the highest-paying roles, with salaries over 400K USD.</a:t>
            </a:r>
            <a:endParaRPr lang="en-US" dirty="0"/>
          </a:p>
          <a:p>
            <a:pPr marL="0" indent="0">
              <a:buNone/>
            </a:pPr>
            <a:r>
              <a:rPr lang="en-US" sz="1800" dirty="0">
                <a:latin typeface="Times New Roman"/>
                <a:cs typeface="Times New Roman"/>
              </a:rPr>
              <a:t>Specialized technical roles like "AWS Data Architect" and "AI Architect" rank high, reflecting their niche value. Highlight how the roles align with market demand.</a:t>
            </a:r>
          </a:p>
          <a:p>
            <a:pPr marL="0" indent="0">
              <a:buNone/>
            </a:pPr>
            <a:r>
              <a:rPr lang="en-US" sz="1800" dirty="0">
                <a:latin typeface="Times New Roman"/>
                <a:cs typeface="Times New Roman"/>
              </a:rPr>
              <a:t>Mid-level roles like "Machine Learning Software Engineer" offer competitive salaries but remain below leadership positions.</a:t>
            </a:r>
          </a:p>
          <a:p>
            <a:pPr marL="0" indent="0">
              <a:buNone/>
            </a:pPr>
            <a:r>
              <a:rPr lang="en-US" sz="1800" dirty="0">
                <a:latin typeface="Times New Roman"/>
                <a:cs typeface="Times New Roman"/>
              </a:rPr>
              <a:t>Leadership roles consistently dominate the top-paying jobs list.</a:t>
            </a:r>
          </a:p>
        </p:txBody>
      </p:sp>
      <p:pic>
        <p:nvPicPr>
          <p:cNvPr id="3" name="Picture 2" descr="A graph of blue bars with white text&#10;&#10;Description automatically generated">
            <a:extLst>
              <a:ext uri="{FF2B5EF4-FFF2-40B4-BE49-F238E27FC236}">
                <a16:creationId xmlns:a16="http://schemas.microsoft.com/office/drawing/2014/main" id="{4330414E-3F1C-B693-7CF7-F336342E5031}"/>
              </a:ext>
            </a:extLst>
          </p:cNvPr>
          <p:cNvPicPr>
            <a:picLocks noChangeAspect="1"/>
          </p:cNvPicPr>
          <p:nvPr/>
        </p:nvPicPr>
        <p:blipFill>
          <a:blip r:embed="rId3"/>
          <a:stretch>
            <a:fillRect/>
          </a:stretch>
        </p:blipFill>
        <p:spPr>
          <a:xfrm>
            <a:off x="5207140" y="1268024"/>
            <a:ext cx="6336771" cy="4142175"/>
          </a:xfrm>
          <a:prstGeom prst="rect">
            <a:avLst/>
          </a:prstGeom>
        </p:spPr>
      </p:pic>
      <p:sp>
        <p:nvSpPr>
          <p:cNvPr id="11" name="Title 1">
            <a:extLst>
              <a:ext uri="{FF2B5EF4-FFF2-40B4-BE49-F238E27FC236}">
                <a16:creationId xmlns:a16="http://schemas.microsoft.com/office/drawing/2014/main" id="{87C6330B-B0D7-3AA6-1C99-A0BB6EED99C6}"/>
              </a:ext>
            </a:extLst>
          </p:cNvPr>
          <p:cNvSpPr txBox="1">
            <a:spLocks/>
          </p:cNvSpPr>
          <p:nvPr/>
        </p:nvSpPr>
        <p:spPr>
          <a:xfrm>
            <a:off x="311542" y="383965"/>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a:cs typeface="Times New Roman"/>
              </a:rPr>
              <a:t>Visualization</a:t>
            </a:r>
          </a:p>
        </p:txBody>
      </p:sp>
    </p:spTree>
    <p:extLst>
      <p:ext uri="{BB962C8B-B14F-4D97-AF65-F5344CB8AC3E}">
        <p14:creationId xmlns:p14="http://schemas.microsoft.com/office/powerpoint/2010/main" val="833173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CFA3B80F-E2D4-EBCF-94B9-205EE37B73DB}"/>
              </a:ext>
            </a:extLst>
          </p:cNvPr>
          <p:cNvSpPr>
            <a:spLocks noGrp="1"/>
          </p:cNvSpPr>
          <p:nvPr>
            <p:ph type="subTitle" idx="1"/>
          </p:nvPr>
        </p:nvSpPr>
        <p:spPr>
          <a:xfrm>
            <a:off x="311543" y="1615759"/>
            <a:ext cx="3739340" cy="4387535"/>
          </a:xfrm>
        </p:spPr>
        <p:txBody>
          <a:bodyPr vert="horz" lIns="91440" tIns="45720" rIns="91440" bIns="45720" rtlCol="0" anchor="t">
            <a:noAutofit/>
          </a:bodyPr>
          <a:lstStyle/>
          <a:p>
            <a:pPr marL="57150" algn="l"/>
            <a:r>
              <a:rPr lang="en-US" sz="1800" dirty="0">
                <a:latin typeface="Times New Roman"/>
                <a:cs typeface="Times New Roman"/>
              </a:rPr>
              <a:t>Senior-level roles dominate most categories, over 50% of roles filled by senior professionals.</a:t>
            </a:r>
          </a:p>
          <a:p>
            <a:pPr marL="57150" algn="l"/>
            <a:r>
              <a:rPr lang="en-US" sz="1800" dirty="0">
                <a:latin typeface="Times New Roman"/>
                <a:cs typeface="Times New Roman"/>
              </a:rPr>
              <a:t>Mid-level roles have moderate job categories. Fields like </a:t>
            </a:r>
            <a:r>
              <a:rPr lang="en-US" sz="1800" dirty="0">
                <a:latin typeface="Times New Roman"/>
                <a:ea typeface="+mn-lt"/>
                <a:cs typeface="+mn-lt"/>
              </a:rPr>
              <a:t>Leadership and Management and Data Management and Strategy provide significant opportunities for career growth.</a:t>
            </a:r>
            <a:endParaRPr lang="en-US" sz="1800" dirty="0">
              <a:latin typeface="Times New Roman"/>
              <a:cs typeface="Times New Roman"/>
            </a:endParaRPr>
          </a:p>
          <a:p>
            <a:pPr marL="57150" algn="l"/>
            <a:r>
              <a:rPr lang="en-US" sz="1800" dirty="0">
                <a:latin typeface="Times New Roman"/>
                <a:ea typeface="Calibri"/>
                <a:cs typeface="Calibri"/>
              </a:rPr>
              <a:t>Entry-level positions are far fewer across all categories.</a:t>
            </a:r>
          </a:p>
          <a:p>
            <a:pPr marL="57150" algn="l"/>
            <a:endParaRPr lang="en-US" sz="1800" dirty="0">
              <a:latin typeface="Times New Roman"/>
              <a:ea typeface="Calibri"/>
              <a:cs typeface="Calibri"/>
            </a:endParaRPr>
          </a:p>
          <a:p>
            <a:pPr marL="57150" algn="l"/>
            <a:endParaRPr lang="en-US" sz="1800" dirty="0">
              <a:latin typeface="Times New Roman"/>
              <a:cs typeface="Times New Roman"/>
            </a:endParaRPr>
          </a:p>
        </p:txBody>
      </p:sp>
      <p:pic>
        <p:nvPicPr>
          <p:cNvPr id="4" name="Picture 3" descr="A graph of a job category&#10;&#10;Description automatically generated">
            <a:extLst>
              <a:ext uri="{FF2B5EF4-FFF2-40B4-BE49-F238E27FC236}">
                <a16:creationId xmlns:a16="http://schemas.microsoft.com/office/drawing/2014/main" id="{2752BC7E-6AFC-5F22-02CC-B70CBA10B472}"/>
              </a:ext>
            </a:extLst>
          </p:cNvPr>
          <p:cNvPicPr>
            <a:picLocks noChangeAspect="1"/>
          </p:cNvPicPr>
          <p:nvPr/>
        </p:nvPicPr>
        <p:blipFill>
          <a:blip r:embed="rId3"/>
          <a:stretch>
            <a:fillRect/>
          </a:stretch>
        </p:blipFill>
        <p:spPr>
          <a:xfrm>
            <a:off x="4966585" y="1614331"/>
            <a:ext cx="7024454" cy="3348273"/>
          </a:xfrm>
          <a:prstGeom prst="rect">
            <a:avLst/>
          </a:prstGeom>
        </p:spPr>
      </p:pic>
      <p:sp>
        <p:nvSpPr>
          <p:cNvPr id="10" name="Title 1">
            <a:extLst>
              <a:ext uri="{FF2B5EF4-FFF2-40B4-BE49-F238E27FC236}">
                <a16:creationId xmlns:a16="http://schemas.microsoft.com/office/drawing/2014/main" id="{69B8DC54-9751-2FD5-EA18-A6224D305AAE}"/>
              </a:ext>
            </a:extLst>
          </p:cNvPr>
          <p:cNvSpPr>
            <a:spLocks noGrp="1"/>
          </p:cNvSpPr>
          <p:nvPr>
            <p:ph type="ctrTitle"/>
          </p:nvPr>
        </p:nvSpPr>
        <p:spPr>
          <a:xfrm>
            <a:off x="311542" y="383965"/>
            <a:ext cx="3739341" cy="1330839"/>
          </a:xfrm>
        </p:spPr>
        <p:txBody>
          <a:bodyPr vert="horz" lIns="91440" tIns="45720" rIns="91440" bIns="45720" rtlCol="0" anchor="ctr">
            <a:noAutofit/>
          </a:bodyPr>
          <a:lstStyle/>
          <a:p>
            <a:r>
              <a:rPr lang="en-US" sz="3600" b="1">
                <a:latin typeface="Times New Roman"/>
                <a:cs typeface="Times New Roman"/>
              </a:rPr>
              <a:t>Visualization</a:t>
            </a:r>
            <a:endParaRPr lang="en-US" sz="3600" b="1" kern="1200" err="1">
              <a:latin typeface="Times New Roman"/>
              <a:cs typeface="Times New Roman"/>
            </a:endParaRPr>
          </a:p>
        </p:txBody>
      </p:sp>
    </p:spTree>
    <p:extLst>
      <p:ext uri="{BB962C8B-B14F-4D97-AF65-F5344CB8AC3E}">
        <p14:creationId xmlns:p14="http://schemas.microsoft.com/office/powerpoint/2010/main" val="134072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6BD6100B-9BA6-A68E-07F0-36BF13A392BA}"/>
              </a:ext>
            </a:extLst>
          </p:cNvPr>
          <p:cNvSpPr>
            <a:spLocks noGrp="1"/>
          </p:cNvSpPr>
          <p:nvPr>
            <p:ph idx="1"/>
          </p:nvPr>
        </p:nvSpPr>
        <p:spPr>
          <a:xfrm>
            <a:off x="453057" y="1558234"/>
            <a:ext cx="3739340" cy="4975672"/>
          </a:xfrm>
        </p:spPr>
        <p:txBody>
          <a:bodyPr vert="horz" lIns="91440" tIns="45720" rIns="91440" bIns="45720" rtlCol="0" anchor="t">
            <a:normAutofit/>
          </a:bodyPr>
          <a:lstStyle/>
          <a:p>
            <a:pPr marL="0" indent="0">
              <a:buNone/>
            </a:pPr>
            <a:r>
              <a:rPr lang="en-US" sz="1800" dirty="0">
                <a:latin typeface="Times New Roman"/>
                <a:ea typeface="+mn-lt"/>
                <a:cs typeface="+mn-lt"/>
              </a:rPr>
              <a:t>Remote work is more prevalent for senior and executive roles, showcasing flexibility for experienced professionals.</a:t>
            </a:r>
            <a:endParaRPr lang="en-US" dirty="0">
              <a:latin typeface="Times New Roman"/>
              <a:ea typeface="+mn-lt"/>
              <a:cs typeface="+mn-lt"/>
            </a:endParaRPr>
          </a:p>
          <a:p>
            <a:pPr marL="0" indent="0">
              <a:buNone/>
            </a:pPr>
            <a:r>
              <a:rPr lang="en-US" sz="1800" dirty="0">
                <a:latin typeface="Times New Roman"/>
                <a:ea typeface="+mn-lt"/>
                <a:cs typeface="+mn-lt"/>
              </a:rPr>
              <a:t>Entry-level positions are pre-dominantly in-person.</a:t>
            </a:r>
            <a:endParaRPr lang="en-US" dirty="0">
              <a:latin typeface="Times New Roman"/>
              <a:ea typeface="+mn-lt"/>
              <a:cs typeface="+mn-lt"/>
            </a:endParaRPr>
          </a:p>
          <a:p>
            <a:pPr marL="0" indent="0">
              <a:buNone/>
            </a:pPr>
            <a:r>
              <a:rPr lang="en-US" sz="1800" dirty="0">
                <a:latin typeface="Times New Roman"/>
                <a:ea typeface="+mn-lt"/>
                <a:cs typeface="+mn-lt"/>
              </a:rPr>
              <a:t>Hybrid roles are evenly distributed across levels, but they are less common.</a:t>
            </a:r>
            <a:endParaRPr lang="en-US" dirty="0">
              <a:latin typeface="Times New Roman"/>
            </a:endParaRPr>
          </a:p>
          <a:p>
            <a:pPr marL="0" indent="0">
              <a:buNone/>
            </a:pPr>
            <a:endParaRPr lang="en-US" sz="1800" dirty="0">
              <a:latin typeface="Times New Roman" panose="02020603050405020304" pitchFamily="18" charset="0"/>
              <a:ea typeface="Calibri"/>
              <a:cs typeface="Calibri"/>
            </a:endParaRPr>
          </a:p>
          <a:p>
            <a:pPr marL="0" indent="0">
              <a:buNone/>
            </a:pPr>
            <a:endParaRPr lang="en-US" sz="18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3E6B439-8579-D662-FB0C-2F4481881DE4}"/>
              </a:ext>
            </a:extLst>
          </p:cNvPr>
          <p:cNvPicPr>
            <a:picLocks noChangeAspect="1"/>
          </p:cNvPicPr>
          <p:nvPr/>
        </p:nvPicPr>
        <p:blipFill>
          <a:blip r:embed="rId3"/>
          <a:stretch>
            <a:fillRect/>
          </a:stretch>
        </p:blipFill>
        <p:spPr>
          <a:xfrm>
            <a:off x="6149168" y="1498470"/>
            <a:ext cx="4784205" cy="3861061"/>
          </a:xfrm>
          <a:prstGeom prst="rect">
            <a:avLst/>
          </a:prstGeom>
        </p:spPr>
      </p:pic>
      <p:sp>
        <p:nvSpPr>
          <p:cNvPr id="6" name="Title 1">
            <a:extLst>
              <a:ext uri="{FF2B5EF4-FFF2-40B4-BE49-F238E27FC236}">
                <a16:creationId xmlns:a16="http://schemas.microsoft.com/office/drawing/2014/main" id="{42F02CD2-63AA-A323-2CA4-8660A51A9F4A}"/>
              </a:ext>
            </a:extLst>
          </p:cNvPr>
          <p:cNvSpPr txBox="1">
            <a:spLocks/>
          </p:cNvSpPr>
          <p:nvPr/>
        </p:nvSpPr>
        <p:spPr>
          <a:xfrm>
            <a:off x="311542" y="383965"/>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latin typeface="Times New Roman"/>
                <a:cs typeface="Times New Roman"/>
              </a:rPr>
              <a:t>Visualization</a:t>
            </a:r>
            <a:endParaRPr lang="en-US" sz="3600" b="1" err="1">
              <a:latin typeface="Times New Roman"/>
              <a:cs typeface="Times New Roman"/>
            </a:endParaRPr>
          </a:p>
        </p:txBody>
      </p:sp>
    </p:spTree>
    <p:extLst>
      <p:ext uri="{BB962C8B-B14F-4D97-AF65-F5344CB8AC3E}">
        <p14:creationId xmlns:p14="http://schemas.microsoft.com/office/powerpoint/2010/main" val="2476734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96E1FE9A-B73C-2758-C256-D070A5678C7B}"/>
              </a:ext>
            </a:extLst>
          </p:cNvPr>
          <p:cNvSpPr>
            <a:spLocks noGrp="1"/>
          </p:cNvSpPr>
          <p:nvPr>
            <p:ph idx="1"/>
          </p:nvPr>
        </p:nvSpPr>
        <p:spPr>
          <a:xfrm>
            <a:off x="311543" y="1544746"/>
            <a:ext cx="3739340" cy="4929289"/>
          </a:xfrm>
        </p:spPr>
        <p:txBody>
          <a:bodyPr vert="horz" lIns="91440" tIns="45720" rIns="91440" bIns="45720" rtlCol="0" anchor="t">
            <a:noAutofit/>
          </a:bodyPr>
          <a:lstStyle/>
          <a:p>
            <a:pPr marL="0" indent="0">
              <a:buNone/>
            </a:pPr>
            <a:r>
              <a:rPr lang="en-US" sz="1800">
                <a:latin typeface="Times New Roman"/>
                <a:cs typeface="Times New Roman"/>
              </a:rPr>
              <a:t>"Data Engineer" shows consistent growth over the years, signaling its increasing importance in data-driven organizations..</a:t>
            </a:r>
            <a:endParaRPr lang="en-US"/>
          </a:p>
          <a:p>
            <a:pPr marL="0" indent="0">
              <a:buNone/>
            </a:pPr>
            <a:r>
              <a:rPr lang="en-US" sz="1800">
                <a:latin typeface="Times New Roman"/>
                <a:cs typeface="Times New Roman"/>
              </a:rPr>
              <a:t>"Machine Learning Engineer" has rapidly gained popularity, reflecting the rise of AI technologies.</a:t>
            </a:r>
          </a:p>
          <a:p>
            <a:pPr marL="0" indent="0">
              <a:buNone/>
            </a:pPr>
            <a:r>
              <a:rPr lang="en-US" sz="1800">
                <a:latin typeface="Times New Roman"/>
                <a:cs typeface="Times New Roman"/>
              </a:rPr>
              <a:t>"Data Analyst" roles have stabilized, with less growth compared to other technical roles.</a:t>
            </a:r>
          </a:p>
          <a:p>
            <a:pPr marL="0" indent="0">
              <a:buNone/>
            </a:pPr>
            <a:r>
              <a:rPr lang="en-US" sz="1800">
                <a:latin typeface="Times New Roman"/>
                <a:cs typeface="Times New Roman"/>
              </a:rPr>
              <a:t>Emerging trends highlight a shift toward advanced and specialized technical roles.</a:t>
            </a:r>
          </a:p>
          <a:p>
            <a:pPr marL="0" indent="0">
              <a:buNone/>
            </a:pPr>
            <a:endParaRPr lang="en-US" sz="1800">
              <a:latin typeface="Times New Roman" panose="02020603050405020304" pitchFamily="18" charset="0"/>
              <a:cs typeface="Times New Roman" panose="02020603050405020304" pitchFamily="18" charset="0"/>
            </a:endParaRPr>
          </a:p>
        </p:txBody>
      </p:sp>
      <p:pic>
        <p:nvPicPr>
          <p:cNvPr id="3" name="Picture 2" descr="A graph of a graph showing the number of jobs&#10;&#10;Description automatically generated">
            <a:extLst>
              <a:ext uri="{FF2B5EF4-FFF2-40B4-BE49-F238E27FC236}">
                <a16:creationId xmlns:a16="http://schemas.microsoft.com/office/drawing/2014/main" id="{4F00DD9C-AD46-EF69-D079-24938180E252}"/>
              </a:ext>
            </a:extLst>
          </p:cNvPr>
          <p:cNvPicPr>
            <a:picLocks noChangeAspect="1"/>
          </p:cNvPicPr>
          <p:nvPr/>
        </p:nvPicPr>
        <p:blipFill>
          <a:blip r:embed="rId3"/>
          <a:stretch>
            <a:fillRect/>
          </a:stretch>
        </p:blipFill>
        <p:spPr>
          <a:xfrm>
            <a:off x="5382264" y="1199235"/>
            <a:ext cx="6498193" cy="4157217"/>
          </a:xfrm>
          <a:prstGeom prst="rect">
            <a:avLst/>
          </a:prstGeom>
        </p:spPr>
      </p:pic>
      <p:sp>
        <p:nvSpPr>
          <p:cNvPr id="8" name="Title 1">
            <a:extLst>
              <a:ext uri="{FF2B5EF4-FFF2-40B4-BE49-F238E27FC236}">
                <a16:creationId xmlns:a16="http://schemas.microsoft.com/office/drawing/2014/main" id="{2A3FE4A0-6617-F6AB-E519-568AA7EE0542}"/>
              </a:ext>
            </a:extLst>
          </p:cNvPr>
          <p:cNvSpPr txBox="1">
            <a:spLocks/>
          </p:cNvSpPr>
          <p:nvPr/>
        </p:nvSpPr>
        <p:spPr>
          <a:xfrm>
            <a:off x="311542" y="383965"/>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latin typeface="Times New Roman"/>
                <a:cs typeface="Times New Roman"/>
              </a:rPr>
              <a:t>Visualization</a:t>
            </a:r>
          </a:p>
        </p:txBody>
      </p:sp>
    </p:spTree>
    <p:extLst>
      <p:ext uri="{BB962C8B-B14F-4D97-AF65-F5344CB8AC3E}">
        <p14:creationId xmlns:p14="http://schemas.microsoft.com/office/powerpoint/2010/main" val="3897904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DE24D-15E0-9709-4B8B-4A48BAA48E20}"/>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72AD195B-A2DD-2E49-7C1C-26A2AAA952B5}"/>
              </a:ext>
            </a:extLst>
          </p:cNvPr>
          <p:cNvSpPr>
            <a:spLocks noGrp="1"/>
          </p:cNvSpPr>
          <p:nvPr>
            <p:ph idx="1"/>
          </p:nvPr>
        </p:nvSpPr>
        <p:spPr>
          <a:xfrm>
            <a:off x="311543" y="1500801"/>
            <a:ext cx="3739340" cy="4973234"/>
          </a:xfrm>
        </p:spPr>
        <p:txBody>
          <a:bodyPr vert="horz" lIns="91440" tIns="45720" rIns="91440" bIns="45720" rtlCol="0" anchor="t">
            <a:noAutofit/>
          </a:bodyPr>
          <a:lstStyle/>
          <a:p>
            <a:pPr marL="0" indent="0">
              <a:buNone/>
            </a:pPr>
            <a:r>
              <a:rPr lang="en-US" sz="1800">
                <a:latin typeface="Times New Roman"/>
                <a:cs typeface="Times New Roman"/>
              </a:rPr>
              <a:t>The Qatar offers the highest average salary in USD, significantly outpacing other regions.</a:t>
            </a:r>
          </a:p>
          <a:p>
            <a:pPr marL="0" indent="0">
              <a:buNone/>
            </a:pPr>
            <a:r>
              <a:rPr lang="en-US" sz="1800">
                <a:latin typeface="Times New Roman"/>
                <a:cs typeface="Times New Roman"/>
              </a:rPr>
              <a:t>Puerto Rico and Japan second and third, reflecting emerging and established markets, respectively.</a:t>
            </a:r>
          </a:p>
          <a:p>
            <a:pPr marL="0" indent="0">
              <a:buNone/>
            </a:pPr>
            <a:r>
              <a:rPr lang="en-US" sz="1800">
                <a:latin typeface="Times New Roman"/>
                <a:cs typeface="Times New Roman"/>
              </a:rPr>
              <a:t>Regions like Ukraine and Bosnia have the lowest average salaries, reflecting differences in market maturity and cost of living.</a:t>
            </a:r>
          </a:p>
          <a:p>
            <a:pPr marL="0" indent="0">
              <a:buNone/>
            </a:pPr>
            <a:r>
              <a:rPr lang="en-US" sz="1800">
                <a:latin typeface="Times New Roman"/>
                <a:cs typeface="Times New Roman"/>
              </a:rPr>
              <a:t>Salary disparities highlight the importance of regional demand and economic factors.</a:t>
            </a:r>
          </a:p>
        </p:txBody>
      </p:sp>
      <p:sp>
        <p:nvSpPr>
          <p:cNvPr id="10" name="Title 1">
            <a:extLst>
              <a:ext uri="{FF2B5EF4-FFF2-40B4-BE49-F238E27FC236}">
                <a16:creationId xmlns:a16="http://schemas.microsoft.com/office/drawing/2014/main" id="{8AFEDCEA-5086-FFDE-38D3-678C56F85BB0}"/>
              </a:ext>
            </a:extLst>
          </p:cNvPr>
          <p:cNvSpPr txBox="1">
            <a:spLocks/>
          </p:cNvSpPr>
          <p:nvPr/>
        </p:nvSpPr>
        <p:spPr>
          <a:xfrm>
            <a:off x="311542" y="383965"/>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latin typeface="Times New Roman"/>
                <a:cs typeface="Times New Roman"/>
              </a:rPr>
              <a:t>Visualization</a:t>
            </a:r>
          </a:p>
        </p:txBody>
      </p:sp>
      <p:pic>
        <p:nvPicPr>
          <p:cNvPr id="2" name="Picture 1" descr="A map of the world with different colored circles&#10;&#10;Description automatically generated">
            <a:extLst>
              <a:ext uri="{FF2B5EF4-FFF2-40B4-BE49-F238E27FC236}">
                <a16:creationId xmlns:a16="http://schemas.microsoft.com/office/drawing/2014/main" id="{F1CFC82B-FAF4-93C6-D712-AA0E3FAA7EBF}"/>
              </a:ext>
            </a:extLst>
          </p:cNvPr>
          <p:cNvPicPr>
            <a:picLocks noChangeAspect="1"/>
          </p:cNvPicPr>
          <p:nvPr/>
        </p:nvPicPr>
        <p:blipFill>
          <a:blip r:embed="rId3"/>
          <a:stretch>
            <a:fillRect/>
          </a:stretch>
        </p:blipFill>
        <p:spPr>
          <a:xfrm>
            <a:off x="5133110" y="1390362"/>
            <a:ext cx="6892635" cy="3827894"/>
          </a:xfrm>
          <a:prstGeom prst="rect">
            <a:avLst/>
          </a:prstGeom>
        </p:spPr>
      </p:pic>
    </p:spTree>
    <p:extLst>
      <p:ext uri="{BB962C8B-B14F-4D97-AF65-F5344CB8AC3E}">
        <p14:creationId xmlns:p14="http://schemas.microsoft.com/office/powerpoint/2010/main" val="307240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CFA3B80F-E2D4-EBCF-94B9-205EE37B73DB}"/>
              </a:ext>
            </a:extLst>
          </p:cNvPr>
          <p:cNvSpPr>
            <a:spLocks noGrp="1"/>
          </p:cNvSpPr>
          <p:nvPr>
            <p:ph type="subTitle" idx="1"/>
          </p:nvPr>
        </p:nvSpPr>
        <p:spPr>
          <a:xfrm>
            <a:off x="414671" y="1900334"/>
            <a:ext cx="3851133" cy="4523119"/>
          </a:xfrm>
        </p:spPr>
        <p:txBody>
          <a:bodyPr vert="horz" lIns="91440" tIns="45720" rIns="91440" bIns="45720" rtlCol="0" anchor="t">
            <a:normAutofit/>
          </a:bodyPr>
          <a:lstStyle/>
          <a:p>
            <a:pPr algn="l"/>
            <a:r>
              <a:rPr lang="en-US" sz="1800">
                <a:latin typeface="Times New Roman"/>
                <a:ea typeface="+mn-lt"/>
                <a:cs typeface="+mn-lt"/>
              </a:rPr>
              <a:t>Data is now considered the 'new oil'—a vital resource driving innovation, efficiency, and competitive advantage across industries.</a:t>
            </a:r>
            <a:endParaRPr lang="en-US" sz="1800">
              <a:latin typeface="Times New Roman"/>
              <a:cs typeface="Times New Roman"/>
            </a:endParaRPr>
          </a:p>
          <a:p>
            <a:pPr algn="l"/>
            <a:endParaRPr lang="en-US" sz="1800">
              <a:latin typeface="Times New Roman"/>
              <a:ea typeface="Calibri"/>
              <a:cs typeface="Calibri"/>
            </a:endParaRPr>
          </a:p>
          <a:p>
            <a:pPr algn="l"/>
            <a:r>
              <a:rPr lang="en-US" sz="1800">
                <a:latin typeface="Times New Roman"/>
                <a:ea typeface="+mn-lt"/>
                <a:cs typeface="+mn-lt"/>
              </a:rPr>
              <a:t>As the data industry grows, so does the demand for roles like Data Scientists, Engineers, Analysts, and Machine Learning Engineers</a:t>
            </a:r>
            <a:endParaRPr lang="en-US" sz="1800">
              <a:latin typeface="Times New Roman"/>
              <a:cs typeface="Times New Roman"/>
            </a:endParaRPr>
          </a:p>
          <a:p>
            <a:pPr algn="l"/>
            <a:endParaRPr lang="en-US" sz="1800">
              <a:latin typeface="Times New Roman"/>
              <a:ea typeface="Calibri"/>
              <a:cs typeface="Calibri"/>
            </a:endParaRPr>
          </a:p>
          <a:p>
            <a:pPr algn="l"/>
            <a:r>
              <a:rPr lang="en-US" sz="1800">
                <a:latin typeface="Times New Roman"/>
                <a:ea typeface="Calibri"/>
                <a:cs typeface="Calibri"/>
              </a:rPr>
              <a:t>Companies today rely heavily on data-driven decisions, creating a high demand for skilled professionals.</a:t>
            </a:r>
          </a:p>
        </p:txBody>
      </p:sp>
      <p:pic>
        <p:nvPicPr>
          <p:cNvPr id="4" name="Picture 3" descr="The Financial Data Analyst Career Profile and Guide | CFI">
            <a:extLst>
              <a:ext uri="{FF2B5EF4-FFF2-40B4-BE49-F238E27FC236}">
                <a16:creationId xmlns:a16="http://schemas.microsoft.com/office/drawing/2014/main" id="{709582E1-A9F1-1B48-1756-9122D876C342}"/>
              </a:ext>
            </a:extLst>
          </p:cNvPr>
          <p:cNvPicPr>
            <a:picLocks noChangeAspect="1"/>
          </p:cNvPicPr>
          <p:nvPr/>
        </p:nvPicPr>
        <p:blipFill>
          <a:blip r:embed="rId3"/>
          <a:stretch>
            <a:fillRect/>
          </a:stretch>
        </p:blipFill>
        <p:spPr>
          <a:xfrm>
            <a:off x="6529998" y="595878"/>
            <a:ext cx="4280789" cy="2231914"/>
          </a:xfrm>
          <a:prstGeom prst="rect">
            <a:avLst/>
          </a:prstGeom>
        </p:spPr>
      </p:pic>
      <p:pic>
        <p:nvPicPr>
          <p:cNvPr id="6" name="Picture 5" descr="Exponential Growth of Data. “Data really powers everything that we… | by  Mwalimu Phiri | Medium">
            <a:extLst>
              <a:ext uri="{FF2B5EF4-FFF2-40B4-BE49-F238E27FC236}">
                <a16:creationId xmlns:a16="http://schemas.microsoft.com/office/drawing/2014/main" id="{A21BD0A5-6871-2B8B-7675-9F20E4C02595}"/>
              </a:ext>
            </a:extLst>
          </p:cNvPr>
          <p:cNvPicPr>
            <a:picLocks noChangeAspect="1"/>
          </p:cNvPicPr>
          <p:nvPr/>
        </p:nvPicPr>
        <p:blipFill>
          <a:blip r:embed="rId4"/>
          <a:stretch>
            <a:fillRect/>
          </a:stretch>
        </p:blipFill>
        <p:spPr>
          <a:xfrm>
            <a:off x="5418254" y="3003440"/>
            <a:ext cx="6251274" cy="3413654"/>
          </a:xfrm>
          <a:prstGeom prst="rect">
            <a:avLst/>
          </a:prstGeom>
        </p:spPr>
      </p:pic>
      <p:sp>
        <p:nvSpPr>
          <p:cNvPr id="10" name="Title 1">
            <a:extLst>
              <a:ext uri="{FF2B5EF4-FFF2-40B4-BE49-F238E27FC236}">
                <a16:creationId xmlns:a16="http://schemas.microsoft.com/office/drawing/2014/main" id="{9370878B-BB15-C171-74B3-C4933141C14D}"/>
              </a:ext>
            </a:extLst>
          </p:cNvPr>
          <p:cNvSpPr>
            <a:spLocks noGrp="1"/>
          </p:cNvSpPr>
          <p:nvPr>
            <p:ph type="ctrTitle"/>
          </p:nvPr>
        </p:nvSpPr>
        <p:spPr>
          <a:xfrm>
            <a:off x="414671" y="569495"/>
            <a:ext cx="3739341" cy="1330839"/>
          </a:xfrm>
        </p:spPr>
        <p:txBody>
          <a:bodyPr vert="horz" lIns="91440" tIns="45720" rIns="91440" bIns="45720" rtlCol="0" anchor="ctr">
            <a:noAutofit/>
          </a:bodyPr>
          <a:lstStyle/>
          <a:p>
            <a:pPr algn="l"/>
            <a:r>
              <a:rPr lang="en-US" sz="3600" b="1" dirty="0">
                <a:latin typeface="Times New Roman"/>
                <a:cs typeface="Times New Roman"/>
              </a:rPr>
              <a:t>Data Industry</a:t>
            </a:r>
            <a:endParaRPr lang="en-US" sz="3600" b="1" kern="1200" dirty="0">
              <a:latin typeface="Times New Roman"/>
              <a:cs typeface="Times New Roman"/>
            </a:endParaRPr>
          </a:p>
        </p:txBody>
      </p:sp>
    </p:spTree>
    <p:extLst>
      <p:ext uri="{BB962C8B-B14F-4D97-AF65-F5344CB8AC3E}">
        <p14:creationId xmlns:p14="http://schemas.microsoft.com/office/powerpoint/2010/main" val="558530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8D173E-A0A3-A9D4-0623-6F9AC9B5C8A5}"/>
            </a:ext>
          </a:extLst>
        </p:cNvPr>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B891940D-19CC-C2DC-B0CA-C5E2457B9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DC0594C8-74E7-4511-B773-3D1E5007C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51D12BA-106D-C3C4-529C-D70E03C06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44C70D4F-0FEA-FBBD-E1BD-367D0BE6AD1C}"/>
              </a:ext>
            </a:extLst>
          </p:cNvPr>
          <p:cNvSpPr>
            <a:spLocks noGrp="1"/>
          </p:cNvSpPr>
          <p:nvPr>
            <p:ph type="ctrTitle"/>
          </p:nvPr>
        </p:nvSpPr>
        <p:spPr>
          <a:xfrm>
            <a:off x="1522476" y="1309358"/>
            <a:ext cx="9144000" cy="2387600"/>
          </a:xfrm>
        </p:spPr>
        <p:txBody>
          <a:bodyPr/>
          <a:lstStyle/>
          <a:p>
            <a:r>
              <a:rPr lang="en-US" b="1">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3513644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28E9-1D4D-0EDC-7A98-BA8561E7F1B7}"/>
              </a:ext>
            </a:extLst>
          </p:cNvPr>
          <p:cNvSpPr>
            <a:spLocks noGrp="1"/>
          </p:cNvSpPr>
          <p:nvPr>
            <p:ph type="title"/>
          </p:nvPr>
        </p:nvSpPr>
        <p:spPr/>
        <p:txBody>
          <a:bodyPr/>
          <a:lstStyle/>
          <a:p>
            <a:r>
              <a:rPr lang="en-US"/>
              <a:t>Dashboard</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A7F4B8BD-558C-F364-4EC9-09DFC0375996}"/>
                  </a:ext>
                </a:extLst>
              </p:cNvPr>
              <p:cNvGraphicFramePr>
                <a:graphicFrameLocks noGrp="1"/>
              </p:cNvGraphicFramePr>
              <p:nvPr>
                <p:ph idx="1"/>
                <p:extLst>
                  <p:ext uri="{D42A27DB-BD31-4B8C-83A1-F6EECF244321}">
                    <p14:modId xmlns:p14="http://schemas.microsoft.com/office/powerpoint/2010/main" val="555483750"/>
                  </p:ext>
                </p:extLst>
              </p:nvPr>
            </p:nvGraphicFramePr>
            <p:xfrm>
              <a:off x="0" y="0"/>
              <a:ext cx="12192000" cy="68072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A7F4B8BD-558C-F364-4EC9-09DFC0375996}"/>
                  </a:ext>
                </a:extLst>
              </p:cNvPr>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0" y="0"/>
                <a:ext cx="12192000" cy="6807200"/>
              </a:xfrm>
              <a:prstGeom prst="rect">
                <a:avLst/>
              </a:prstGeom>
            </p:spPr>
          </p:pic>
        </mc:Fallback>
      </mc:AlternateContent>
    </p:spTree>
    <p:extLst>
      <p:ext uri="{BB962C8B-B14F-4D97-AF65-F5344CB8AC3E}">
        <p14:creationId xmlns:p14="http://schemas.microsoft.com/office/powerpoint/2010/main" val="666188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D42468-717F-8C02-2E14-70A36739AD77}"/>
            </a:ext>
          </a:extLst>
        </p:cNvPr>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A2EEAC-AC40-20DD-DF09-773DD9AB6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13BD1F39-8AB5-0666-DA61-6205F34E1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A865E2A-9193-5A5C-C59F-5CB1A9D6A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8FA7963A-FD8B-D7DE-1E4B-F961F323CACA}"/>
              </a:ext>
            </a:extLst>
          </p:cNvPr>
          <p:cNvSpPr>
            <a:spLocks noGrp="1"/>
          </p:cNvSpPr>
          <p:nvPr>
            <p:ph type="ctrTitle"/>
          </p:nvPr>
        </p:nvSpPr>
        <p:spPr>
          <a:xfrm>
            <a:off x="1522476" y="1309358"/>
            <a:ext cx="9144000" cy="2387600"/>
          </a:xfrm>
        </p:spPr>
        <p:txBody>
          <a:bodyPr/>
          <a:lstStyle/>
          <a:p>
            <a:r>
              <a:rPr lang="en-US" b="1">
                <a:latin typeface="Times New Roman" panose="02020603050405020304" pitchFamily="18" charset="0"/>
                <a:cs typeface="Times New Roman" panose="02020603050405020304" pitchFamily="18" charset="0"/>
              </a:rPr>
              <a:t>R SHINY</a:t>
            </a:r>
          </a:p>
        </p:txBody>
      </p:sp>
    </p:spTree>
    <p:extLst>
      <p:ext uri="{BB962C8B-B14F-4D97-AF65-F5344CB8AC3E}">
        <p14:creationId xmlns:p14="http://schemas.microsoft.com/office/powerpoint/2010/main" val="675129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A screenshot of a computer code&#10;&#10;Description automatically generated">
            <a:extLst>
              <a:ext uri="{FF2B5EF4-FFF2-40B4-BE49-F238E27FC236}">
                <a16:creationId xmlns:a16="http://schemas.microsoft.com/office/drawing/2014/main" id="{C0779162-8C00-27AD-9F74-D5F1B75A71C3}"/>
              </a:ext>
            </a:extLst>
          </p:cNvPr>
          <p:cNvPicPr>
            <a:picLocks noGrp="1" noChangeAspect="1"/>
          </p:cNvPicPr>
          <p:nvPr>
            <p:ph idx="1"/>
          </p:nvPr>
        </p:nvPicPr>
        <p:blipFill>
          <a:blip r:embed="rId3"/>
          <a:stretch>
            <a:fillRect/>
          </a:stretch>
        </p:blipFill>
        <p:spPr>
          <a:xfrm>
            <a:off x="5361656" y="2158243"/>
            <a:ext cx="6354841" cy="3347053"/>
          </a:xfrm>
          <a:ln>
            <a:solidFill>
              <a:schemeClr val="tx1"/>
            </a:solidFill>
          </a:ln>
        </p:spPr>
      </p:pic>
      <p:sp>
        <p:nvSpPr>
          <p:cNvPr id="2" name="TextBox 1">
            <a:extLst>
              <a:ext uri="{FF2B5EF4-FFF2-40B4-BE49-F238E27FC236}">
                <a16:creationId xmlns:a16="http://schemas.microsoft.com/office/drawing/2014/main" id="{2E19F2F4-C65C-1E76-0699-C094926C403C}"/>
              </a:ext>
            </a:extLst>
          </p:cNvPr>
          <p:cNvSpPr txBox="1"/>
          <p:nvPr/>
        </p:nvSpPr>
        <p:spPr>
          <a:xfrm>
            <a:off x="524792" y="1633162"/>
            <a:ext cx="36942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panose="02020603050405020304" pitchFamily="18" charset="0"/>
                <a:ea typeface="ADLaM Display" panose="020F0502020204030204" pitchFamily="2" charset="0"/>
                <a:cs typeface="Times New Roman" panose="02020603050405020304" pitchFamily="18" charset="0"/>
              </a:rPr>
              <a:t>Objective : </a:t>
            </a:r>
            <a:r>
              <a:rPr lang="en-US">
                <a:latin typeface="Times New Roman" panose="02020603050405020304" pitchFamily="18" charset="0"/>
                <a:ea typeface="ADLaM Display" panose="020F0502020204030204" pitchFamily="2" charset="0"/>
                <a:cs typeface="Times New Roman" panose="02020603050405020304" pitchFamily="18" charset="0"/>
              </a:rPr>
              <a:t>To p</a:t>
            </a:r>
            <a:r>
              <a:rPr lang="en-US">
                <a:latin typeface="Times New Roman" panose="02020603050405020304" pitchFamily="18" charset="0"/>
                <a:cs typeface="Times New Roman" panose="02020603050405020304" pitchFamily="18" charset="0"/>
              </a:rPr>
              <a:t>rovide an interactive analysis of salary predictions for various job roles across different countries and enable users to explore actual and predicted salary trends over time.</a:t>
            </a:r>
          </a:p>
          <a:p>
            <a:endParaRPr lang="en-US" b="1">
              <a:latin typeface="Times New Roman" panose="02020603050405020304" pitchFamily="18" charset="0"/>
              <a:ea typeface="ADLaM Display" panose="020F0502020204030204" pitchFamily="2" charset="0"/>
              <a:cs typeface="Times New Roman" panose="02020603050405020304" pitchFamily="18" charset="0"/>
            </a:endParaRPr>
          </a:p>
          <a:p>
            <a:r>
              <a:rPr lang="en-US" b="1">
                <a:latin typeface="Times New Roman" panose="02020603050405020304" pitchFamily="18" charset="0"/>
                <a:ea typeface="ADLaM Display" panose="020F0502020204030204" pitchFamily="2" charset="0"/>
                <a:cs typeface="Times New Roman" panose="02020603050405020304" pitchFamily="18" charset="0"/>
              </a:rPr>
              <a:t>Model Building :</a:t>
            </a:r>
            <a:r>
              <a:rPr lang="en-US">
                <a:latin typeface="Times New Roman" panose="02020603050405020304" pitchFamily="18" charset="0"/>
                <a:ea typeface="ADLaM Display" panose="020F0502020204030204" pitchFamily="2" charset="0"/>
                <a:cs typeface="Times New Roman" panose="02020603050405020304" pitchFamily="18" charset="0"/>
              </a:rPr>
              <a:t> Used </a:t>
            </a:r>
            <a:r>
              <a:rPr lang="en-US" err="1">
                <a:latin typeface="Times New Roman" panose="02020603050405020304" pitchFamily="18" charset="0"/>
                <a:ea typeface="ADLaM Display" panose="020F0502020204030204" pitchFamily="2" charset="0"/>
                <a:cs typeface="Times New Roman" panose="02020603050405020304" pitchFamily="18" charset="0"/>
              </a:rPr>
              <a:t>Rshiny</a:t>
            </a:r>
            <a:r>
              <a:rPr lang="en-US">
                <a:latin typeface="Times New Roman" panose="02020603050405020304" pitchFamily="18" charset="0"/>
                <a:ea typeface="ADLaM Display" panose="020F0502020204030204" pitchFamily="2" charset="0"/>
                <a:cs typeface="Times New Roman" panose="02020603050405020304" pitchFamily="18" charset="0"/>
              </a:rPr>
              <a:t> to build a linear regression model(</a:t>
            </a:r>
            <a:r>
              <a:rPr lang="en-US" err="1">
                <a:latin typeface="Times New Roman" panose="02020603050405020304" pitchFamily="18" charset="0"/>
                <a:ea typeface="ADLaM Display" panose="020F0502020204030204" pitchFamily="2" charset="0"/>
                <a:cs typeface="Times New Roman" panose="02020603050405020304" pitchFamily="18" charset="0"/>
              </a:rPr>
              <a:t>lm</a:t>
            </a:r>
            <a:r>
              <a:rPr lang="en-US">
                <a:latin typeface="Times New Roman" panose="02020603050405020304" pitchFamily="18" charset="0"/>
                <a:ea typeface="ADLaM Display" panose="020F0502020204030204" pitchFamily="2" charset="0"/>
                <a:cs typeface="Times New Roman" panose="02020603050405020304" pitchFamily="18" charset="0"/>
              </a:rPr>
              <a:t>) using historical salary data (salary ~ </a:t>
            </a:r>
            <a:r>
              <a:rPr lang="en-US" err="1">
                <a:latin typeface="Times New Roman" panose="02020603050405020304" pitchFamily="18" charset="0"/>
                <a:ea typeface="ADLaM Display" panose="020F0502020204030204" pitchFamily="2" charset="0"/>
                <a:cs typeface="Times New Roman" panose="02020603050405020304" pitchFamily="18" charset="0"/>
              </a:rPr>
              <a:t>work_year</a:t>
            </a:r>
            <a:r>
              <a:rPr lang="en-US">
                <a:latin typeface="Times New Roman" panose="02020603050405020304" pitchFamily="18" charset="0"/>
                <a:ea typeface="ADLaM Display" panose="020F0502020204030204" pitchFamily="2" charset="0"/>
                <a:cs typeface="Times New Roman" panose="02020603050405020304" pitchFamily="18" charset="0"/>
              </a:rPr>
              <a:t>).</a:t>
            </a:r>
          </a:p>
          <a:p>
            <a:endParaRPr lang="en-US">
              <a:latin typeface="Times New Roman" panose="02020603050405020304" pitchFamily="18" charset="0"/>
              <a:ea typeface="ADLaM Display" panose="020F0502020204030204" pitchFamily="2" charset="0"/>
              <a:cs typeface="Times New Roman" panose="02020603050405020304" pitchFamily="18" charset="0"/>
            </a:endParaRPr>
          </a:p>
          <a:p>
            <a:r>
              <a:rPr lang="en-US" b="1">
                <a:latin typeface="Times New Roman" panose="02020603050405020304" pitchFamily="18" charset="0"/>
                <a:ea typeface="ADLaM Display" panose="020F0502020204030204" pitchFamily="2" charset="0"/>
                <a:cs typeface="Times New Roman" panose="02020603050405020304" pitchFamily="18" charset="0"/>
              </a:rPr>
              <a:t>Future Predictions : </a:t>
            </a:r>
            <a:r>
              <a:rPr lang="en-US">
                <a:latin typeface="Times New Roman" panose="02020603050405020304" pitchFamily="18" charset="0"/>
                <a:ea typeface="ADLaM Display" panose="020F0502020204030204" pitchFamily="2" charset="0"/>
                <a:cs typeface="Times New Roman" panose="02020603050405020304" pitchFamily="18" charset="0"/>
              </a:rPr>
              <a:t>The model generated salary predictions for the next 5 years by extrapolating from the last available year in the dataset.</a:t>
            </a:r>
          </a:p>
          <a:p>
            <a:endParaRPr lang="en-US">
              <a:latin typeface="Times New Roman" panose="02020603050405020304" pitchFamily="18" charset="0"/>
              <a:ea typeface="ADLaM Display" panose="020F0502020204030204" pitchFamily="2" charset="0"/>
              <a:cs typeface="Times New Roman" panose="02020603050405020304" pitchFamily="18" charset="0"/>
            </a:endParaRPr>
          </a:p>
        </p:txBody>
      </p:sp>
      <p:sp>
        <p:nvSpPr>
          <p:cNvPr id="3" name="Title 1">
            <a:extLst>
              <a:ext uri="{FF2B5EF4-FFF2-40B4-BE49-F238E27FC236}">
                <a16:creationId xmlns:a16="http://schemas.microsoft.com/office/drawing/2014/main" id="{84884089-6121-C528-EECA-E5B94BCD1682}"/>
              </a:ext>
            </a:extLst>
          </p:cNvPr>
          <p:cNvSpPr txBox="1">
            <a:spLocks/>
          </p:cNvSpPr>
          <p:nvPr/>
        </p:nvSpPr>
        <p:spPr>
          <a:xfrm>
            <a:off x="524792" y="302323"/>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Times New Roman"/>
                <a:cs typeface="Times New Roman"/>
              </a:rPr>
              <a:t>Prediction Model</a:t>
            </a:r>
          </a:p>
        </p:txBody>
      </p:sp>
      <p:pic>
        <p:nvPicPr>
          <p:cNvPr id="8" name="Picture 7" descr="A blue and grey logo&#10;&#10;Description automatically generated">
            <a:extLst>
              <a:ext uri="{FF2B5EF4-FFF2-40B4-BE49-F238E27FC236}">
                <a16:creationId xmlns:a16="http://schemas.microsoft.com/office/drawing/2014/main" id="{F95B5D8A-2294-F4D4-C4C1-EC3440C2FC9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44430" y="917647"/>
            <a:ext cx="2612650" cy="1049415"/>
          </a:xfrm>
          <a:prstGeom prst="rect">
            <a:avLst/>
          </a:prstGeom>
        </p:spPr>
      </p:pic>
    </p:spTree>
    <p:extLst>
      <p:ext uri="{BB962C8B-B14F-4D97-AF65-F5344CB8AC3E}">
        <p14:creationId xmlns:p14="http://schemas.microsoft.com/office/powerpoint/2010/main" val="3456404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Content Placeholder 1" descr="A graph with orange and blue lines&#10;&#10;Description automatically generated">
            <a:extLst>
              <a:ext uri="{FF2B5EF4-FFF2-40B4-BE49-F238E27FC236}">
                <a16:creationId xmlns:a16="http://schemas.microsoft.com/office/drawing/2014/main" id="{17D96DEC-5A02-8100-28AC-16C07F59008D}"/>
              </a:ext>
            </a:extLst>
          </p:cNvPr>
          <p:cNvPicPr>
            <a:picLocks noGrp="1" noChangeAspect="1"/>
          </p:cNvPicPr>
          <p:nvPr>
            <p:ph idx="1"/>
          </p:nvPr>
        </p:nvPicPr>
        <p:blipFill>
          <a:blip r:embed="rId3"/>
          <a:stretch>
            <a:fillRect/>
          </a:stretch>
        </p:blipFill>
        <p:spPr>
          <a:xfrm>
            <a:off x="5190795" y="1510607"/>
            <a:ext cx="6639221" cy="3431508"/>
          </a:xfrm>
          <a:ln>
            <a:solidFill>
              <a:schemeClr val="tx1"/>
            </a:solidFill>
          </a:ln>
        </p:spPr>
      </p:pic>
      <p:sp>
        <p:nvSpPr>
          <p:cNvPr id="5" name="TextBox 4">
            <a:extLst>
              <a:ext uri="{FF2B5EF4-FFF2-40B4-BE49-F238E27FC236}">
                <a16:creationId xmlns:a16="http://schemas.microsoft.com/office/drawing/2014/main" id="{C1A4D41D-EF5C-4EBB-F644-B8C32AB52F4D}"/>
              </a:ext>
            </a:extLst>
          </p:cNvPr>
          <p:cNvSpPr txBox="1"/>
          <p:nvPr/>
        </p:nvSpPr>
        <p:spPr>
          <a:xfrm>
            <a:off x="431884" y="1714804"/>
            <a:ext cx="3848198" cy="29977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marR="0" lvl="0" fontAlgn="base">
              <a:lnSpc>
                <a:spcPct val="90000"/>
              </a:lnSpc>
              <a:spcBef>
                <a:spcPts val="1000"/>
              </a:spcBef>
              <a:spcAft>
                <a:spcPct val="0"/>
              </a:spcAft>
              <a:buClrTx/>
              <a:buSzTx/>
              <a:tabLst/>
            </a:pPr>
            <a:r>
              <a:rPr lang="en-US" altLang="en-US">
                <a:latin typeface="Times New Roman"/>
                <a:cs typeface="Times New Roman"/>
              </a:rPr>
              <a:t>A steady growth trajectory is observed for Data Engineer Role.</a:t>
            </a:r>
          </a:p>
          <a:p>
            <a:pPr marL="57150" marR="0" lvl="0" fontAlgn="base">
              <a:lnSpc>
                <a:spcPct val="90000"/>
              </a:lnSpc>
              <a:spcBef>
                <a:spcPts val="1000"/>
              </a:spcBef>
              <a:spcAft>
                <a:spcPct val="0"/>
              </a:spcAft>
              <a:buClrTx/>
              <a:buSzTx/>
              <a:tabLst/>
            </a:pPr>
            <a:r>
              <a:rPr lang="en-US" altLang="en-US">
                <a:latin typeface="Times New Roman"/>
                <a:cs typeface="Times New Roman"/>
              </a:rPr>
              <a:t>The predicted values (brown dashed line) shows potential salary increases post-2023.</a:t>
            </a:r>
          </a:p>
          <a:p>
            <a:pPr marL="57150" marR="0" lvl="0" fontAlgn="base">
              <a:lnSpc>
                <a:spcPct val="90000"/>
              </a:lnSpc>
              <a:spcBef>
                <a:spcPts val="1000"/>
              </a:spcBef>
              <a:spcAft>
                <a:spcPct val="0"/>
              </a:spcAft>
              <a:buClrTx/>
              <a:buSzTx/>
              <a:tabLst/>
            </a:pPr>
            <a:r>
              <a:rPr lang="en-US" altLang="en-US">
                <a:latin typeface="Times New Roman"/>
                <a:cs typeface="Times New Roman"/>
              </a:rPr>
              <a:t>Outliers and clusters in actual salaries indicate a range of compensation based on factors like experience or location. </a:t>
            </a:r>
          </a:p>
          <a:p>
            <a:pPr marL="285750" indent="-228600">
              <a:lnSpc>
                <a:spcPct val="90000"/>
              </a:lnSpc>
              <a:spcBef>
                <a:spcPts val="1000"/>
              </a:spcBef>
              <a:buFont typeface="Arial" panose="020B0604020202020204" pitchFamily="34" charset="0"/>
              <a:buChar char="•"/>
            </a:pPr>
            <a:endParaRPr lang="en-US">
              <a:latin typeface="Times New Roman"/>
              <a:cs typeface="Times New Roman"/>
            </a:endParaRPr>
          </a:p>
          <a:p>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C3900E93-C0B1-577A-C2D2-2C8435C64585}"/>
              </a:ext>
            </a:extLst>
          </p:cNvPr>
          <p:cNvSpPr txBox="1">
            <a:spLocks/>
          </p:cNvSpPr>
          <p:nvPr/>
        </p:nvSpPr>
        <p:spPr>
          <a:xfrm>
            <a:off x="524792" y="302323"/>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Times New Roman"/>
                <a:cs typeface="Times New Roman"/>
              </a:rPr>
              <a:t>Prediction Model</a:t>
            </a:r>
          </a:p>
        </p:txBody>
      </p:sp>
    </p:spTree>
    <p:extLst>
      <p:ext uri="{BB962C8B-B14F-4D97-AF65-F5344CB8AC3E}">
        <p14:creationId xmlns:p14="http://schemas.microsoft.com/office/powerpoint/2010/main" val="414517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descr="A graph with orange and blue lines&#10;&#10;Description automatically generated">
            <a:extLst>
              <a:ext uri="{FF2B5EF4-FFF2-40B4-BE49-F238E27FC236}">
                <a16:creationId xmlns:a16="http://schemas.microsoft.com/office/drawing/2014/main" id="{5A612594-B542-178E-5DE7-F4AA12942E64}"/>
              </a:ext>
            </a:extLst>
          </p:cNvPr>
          <p:cNvPicPr>
            <a:picLocks noGrp="1" noChangeAspect="1"/>
          </p:cNvPicPr>
          <p:nvPr>
            <p:ph idx="1"/>
          </p:nvPr>
        </p:nvPicPr>
        <p:blipFill>
          <a:blip r:embed="rId3"/>
          <a:stretch>
            <a:fillRect/>
          </a:stretch>
        </p:blipFill>
        <p:spPr>
          <a:xfrm>
            <a:off x="5653438" y="1714804"/>
            <a:ext cx="5949953" cy="3197241"/>
          </a:xfrm>
          <a:ln>
            <a:solidFill>
              <a:schemeClr val="tx1"/>
            </a:solidFill>
          </a:ln>
        </p:spPr>
      </p:pic>
      <p:sp>
        <p:nvSpPr>
          <p:cNvPr id="3" name="TextBox 2">
            <a:extLst>
              <a:ext uri="{FF2B5EF4-FFF2-40B4-BE49-F238E27FC236}">
                <a16:creationId xmlns:a16="http://schemas.microsoft.com/office/drawing/2014/main" id="{5969E08E-AA15-8011-82B0-C92D1918732D}"/>
              </a:ext>
            </a:extLst>
          </p:cNvPr>
          <p:cNvSpPr txBox="1"/>
          <p:nvPr/>
        </p:nvSpPr>
        <p:spPr>
          <a:xfrm>
            <a:off x="431884" y="1714804"/>
            <a:ext cx="3848198" cy="3118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marR="0" lvl="0" fontAlgn="base">
              <a:lnSpc>
                <a:spcPct val="90000"/>
              </a:lnSpc>
              <a:spcBef>
                <a:spcPts val="1000"/>
              </a:spcBef>
              <a:spcAft>
                <a:spcPct val="0"/>
              </a:spcAft>
              <a:buClrTx/>
              <a:buSzTx/>
              <a:tabLst/>
            </a:pPr>
            <a:r>
              <a:rPr lang="en-US" altLang="en-US">
                <a:latin typeface="Times New Roman"/>
                <a:cs typeface="Times New Roman"/>
              </a:rPr>
              <a:t>The Data Scientist trend line (blue line) shows steady growth, similar to Data Engineer salaries, but with slightly less variance in the actual data points.</a:t>
            </a:r>
          </a:p>
          <a:p>
            <a:pPr marL="57150" marR="0" lvl="0" fontAlgn="base">
              <a:lnSpc>
                <a:spcPct val="90000"/>
              </a:lnSpc>
              <a:spcBef>
                <a:spcPts val="1000"/>
              </a:spcBef>
              <a:spcAft>
                <a:spcPct val="0"/>
              </a:spcAft>
              <a:buClrTx/>
              <a:buSzTx/>
              <a:tabLst/>
            </a:pPr>
            <a:r>
              <a:rPr lang="en-US" altLang="en-US">
                <a:latin typeface="Times New Roman"/>
                <a:cs typeface="Times New Roman"/>
              </a:rPr>
              <a:t>Compared to Data Analyst salaries, the growth trend is steeper, indicating a stronger demand and value for data scientists over time. </a:t>
            </a:r>
          </a:p>
          <a:p>
            <a:pPr marL="285750" indent="-228600">
              <a:lnSpc>
                <a:spcPct val="90000"/>
              </a:lnSpc>
              <a:spcBef>
                <a:spcPts val="1000"/>
              </a:spcBef>
              <a:buFont typeface="Arial" panose="020B0604020202020204" pitchFamily="34" charset="0"/>
              <a:buChar char="•"/>
            </a:pPr>
            <a:endParaRPr lang="en-US">
              <a:latin typeface="Times New Roman"/>
              <a:cs typeface="Times New Roman"/>
            </a:endParaRPr>
          </a:p>
          <a:p>
            <a:endParaRPr lang="en-US">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15997424-960D-F864-34FC-CA3EEB2ECE38}"/>
              </a:ext>
            </a:extLst>
          </p:cNvPr>
          <p:cNvSpPr txBox="1">
            <a:spLocks/>
          </p:cNvSpPr>
          <p:nvPr/>
        </p:nvSpPr>
        <p:spPr>
          <a:xfrm>
            <a:off x="524792" y="302323"/>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Times New Roman"/>
                <a:cs typeface="Times New Roman"/>
              </a:rPr>
              <a:t>Prediction Model</a:t>
            </a:r>
          </a:p>
        </p:txBody>
      </p:sp>
    </p:spTree>
    <p:extLst>
      <p:ext uri="{BB962C8B-B14F-4D97-AF65-F5344CB8AC3E}">
        <p14:creationId xmlns:p14="http://schemas.microsoft.com/office/powerpoint/2010/main" val="675794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graph with orange and blue lines&#10;&#10;Description automatically generated">
            <a:extLst>
              <a:ext uri="{FF2B5EF4-FFF2-40B4-BE49-F238E27FC236}">
                <a16:creationId xmlns:a16="http://schemas.microsoft.com/office/drawing/2014/main" id="{BCCBBA99-F4DB-163F-B00F-3DF5477C1087}"/>
              </a:ext>
            </a:extLst>
          </p:cNvPr>
          <p:cNvPicPr>
            <a:picLocks noGrp="1" noChangeAspect="1"/>
          </p:cNvPicPr>
          <p:nvPr>
            <p:ph idx="1"/>
          </p:nvPr>
        </p:nvPicPr>
        <p:blipFill>
          <a:blip r:embed="rId3"/>
          <a:stretch>
            <a:fillRect/>
          </a:stretch>
        </p:blipFill>
        <p:spPr>
          <a:xfrm>
            <a:off x="5653438" y="1714804"/>
            <a:ext cx="6013629" cy="3142509"/>
          </a:xfrm>
          <a:ln>
            <a:solidFill>
              <a:schemeClr val="tx1"/>
            </a:solidFill>
          </a:ln>
        </p:spPr>
      </p:pic>
      <p:sp>
        <p:nvSpPr>
          <p:cNvPr id="2" name="TextBox 1">
            <a:extLst>
              <a:ext uri="{FF2B5EF4-FFF2-40B4-BE49-F238E27FC236}">
                <a16:creationId xmlns:a16="http://schemas.microsoft.com/office/drawing/2014/main" id="{92803F57-AD52-0251-52C9-0D79537AACC8}"/>
              </a:ext>
            </a:extLst>
          </p:cNvPr>
          <p:cNvSpPr txBox="1"/>
          <p:nvPr/>
        </p:nvSpPr>
        <p:spPr>
          <a:xfrm>
            <a:off x="431884" y="1714804"/>
            <a:ext cx="3848198" cy="28695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Bef>
                <a:spcPts val="1000"/>
              </a:spcBef>
            </a:pPr>
            <a:r>
              <a:rPr lang="en-US">
                <a:latin typeface="Times New Roman" panose="02020603050405020304" pitchFamily="18" charset="0"/>
                <a:cs typeface="Times New Roman" panose="02020603050405020304" pitchFamily="18" charset="0"/>
              </a:rPr>
              <a:t>The growth trend is relatively flat, indicating slower salary progression over time.</a:t>
            </a:r>
          </a:p>
          <a:p>
            <a:pPr marL="57150">
              <a:lnSpc>
                <a:spcPct val="90000"/>
              </a:lnSpc>
              <a:spcBef>
                <a:spcPts val="1000"/>
              </a:spcBef>
            </a:pPr>
            <a:r>
              <a:rPr lang="en-US">
                <a:latin typeface="Times New Roman"/>
                <a:cs typeface="Times New Roman"/>
              </a:rPr>
              <a:t>The predicted salaries (brown dashed line) suggest a steady but minimal increase beyond 2023.</a:t>
            </a:r>
          </a:p>
          <a:p>
            <a:pPr marL="57150">
              <a:lnSpc>
                <a:spcPct val="90000"/>
              </a:lnSpc>
              <a:spcBef>
                <a:spcPts val="1000"/>
              </a:spcBef>
            </a:pPr>
            <a:r>
              <a:rPr lang="en-US">
                <a:latin typeface="Times New Roman" panose="02020603050405020304" pitchFamily="18" charset="0"/>
                <a:cs typeface="Times New Roman" panose="02020603050405020304" pitchFamily="18" charset="0"/>
              </a:rPr>
              <a:t>The range of salaries is narrower, suggesting less variability in compensation</a:t>
            </a:r>
          </a:p>
          <a:p>
            <a:endParaRPr lang="en-US">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67FE61CC-DCDA-A1EF-24CA-77B9D52990B1}"/>
              </a:ext>
            </a:extLst>
          </p:cNvPr>
          <p:cNvSpPr txBox="1">
            <a:spLocks/>
          </p:cNvSpPr>
          <p:nvPr/>
        </p:nvSpPr>
        <p:spPr>
          <a:xfrm>
            <a:off x="524792" y="302323"/>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Times New Roman"/>
                <a:cs typeface="Times New Roman"/>
              </a:rPr>
              <a:t>Prediction Model</a:t>
            </a:r>
          </a:p>
        </p:txBody>
      </p:sp>
    </p:spTree>
    <p:extLst>
      <p:ext uri="{BB962C8B-B14F-4D97-AF65-F5344CB8AC3E}">
        <p14:creationId xmlns:p14="http://schemas.microsoft.com/office/powerpoint/2010/main" val="1383276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8D173E-A0A3-A9D4-0623-6F9AC9B5C8A5}"/>
            </a:ext>
          </a:extLst>
        </p:cNvPr>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B891940D-19CC-C2DC-B0CA-C5E2457B9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DC0594C8-74E7-4511-B773-3D1E5007C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51D12BA-106D-C3C4-529C-D70E03C06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44C70D4F-0FEA-FBBD-E1BD-367D0BE6AD1C}"/>
              </a:ext>
            </a:extLst>
          </p:cNvPr>
          <p:cNvSpPr>
            <a:spLocks noGrp="1"/>
          </p:cNvSpPr>
          <p:nvPr>
            <p:ph type="ctrTitle"/>
          </p:nvPr>
        </p:nvSpPr>
        <p:spPr>
          <a:xfrm>
            <a:off x="1522476" y="1309358"/>
            <a:ext cx="9144000" cy="2387600"/>
          </a:xfrm>
        </p:spPr>
        <p:txBody>
          <a:bodyPr/>
          <a:lstStyle/>
          <a:p>
            <a:r>
              <a:rPr lang="en-US" b="1">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1357457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03829-713D-A811-F838-8AC04D911A8F}"/>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2163BE-2000-4D30-F48C-26D7A5C30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7049D56E-EC8E-1D08-14F5-F5B838C043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Who is a Data Scientist, a Data Analyst and a Data Engineer -">
            <a:extLst>
              <a:ext uri="{FF2B5EF4-FFF2-40B4-BE49-F238E27FC236}">
                <a16:creationId xmlns:a16="http://schemas.microsoft.com/office/drawing/2014/main" id="{88AA9877-73B4-646D-C79D-6F67A7FA5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246413"/>
            <a:ext cx="6221186" cy="41474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4EFC33-3D5A-4EE9-9878-98E001899297}"/>
              </a:ext>
            </a:extLst>
          </p:cNvPr>
          <p:cNvSpPr txBox="1"/>
          <p:nvPr/>
        </p:nvSpPr>
        <p:spPr>
          <a:xfrm>
            <a:off x="311542" y="1714804"/>
            <a:ext cx="3848198" cy="45868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Bef>
                <a:spcPts val="1000"/>
              </a:spcBef>
            </a:pPr>
            <a:r>
              <a:rPr lang="en-US" b="1">
                <a:latin typeface="Times New Roman" panose="02020603050405020304" pitchFamily="18" charset="0"/>
                <a:cs typeface="Times New Roman" panose="02020603050405020304" pitchFamily="18" charset="0"/>
              </a:rPr>
              <a:t>Data Scientist </a:t>
            </a:r>
            <a:r>
              <a:rPr lang="en-US">
                <a:latin typeface="Times New Roman" panose="02020603050405020304" pitchFamily="18" charset="0"/>
                <a:cs typeface="Times New Roman" panose="02020603050405020304" pitchFamily="18" charset="0"/>
              </a:rPr>
              <a:t>: Strongest salary growth over time, driven by high demand and advanced skill requirements. High salary variability with opportunities for top earnings in specialized roles.</a:t>
            </a:r>
          </a:p>
          <a:p>
            <a:pPr marL="57150">
              <a:lnSpc>
                <a:spcPct val="90000"/>
              </a:lnSpc>
              <a:spcBef>
                <a:spcPts val="1000"/>
              </a:spcBef>
            </a:pPr>
            <a:r>
              <a:rPr lang="en-US" b="1">
                <a:latin typeface="Times New Roman" panose="02020603050405020304" pitchFamily="18" charset="0"/>
                <a:cs typeface="Times New Roman" panose="02020603050405020304" pitchFamily="18" charset="0"/>
              </a:rPr>
              <a:t>Data Analyst </a:t>
            </a:r>
            <a:r>
              <a:rPr lang="en-US">
                <a:latin typeface="Times New Roman" panose="02020603050405020304" pitchFamily="18" charset="0"/>
                <a:cs typeface="Times New Roman" panose="02020603050405020304" pitchFamily="18" charset="0"/>
              </a:rPr>
              <a:t>: Stable salary trends with moderate growth, indicating consistent demand. Narrower salary range, offering predictable and steady compensation.</a:t>
            </a:r>
          </a:p>
          <a:p>
            <a:pPr marL="57150">
              <a:lnSpc>
                <a:spcPct val="90000"/>
              </a:lnSpc>
              <a:spcBef>
                <a:spcPts val="1000"/>
              </a:spcBef>
            </a:pPr>
            <a:r>
              <a:rPr lang="en-US" b="1">
                <a:latin typeface="Times New Roman" panose="02020603050405020304" pitchFamily="18" charset="0"/>
                <a:cs typeface="Times New Roman" panose="02020603050405020304" pitchFamily="18" charset="0"/>
              </a:rPr>
              <a:t>Data Engineer </a:t>
            </a:r>
            <a:r>
              <a:rPr lang="en-US">
                <a:latin typeface="Times New Roman" panose="02020603050405020304" pitchFamily="18" charset="0"/>
                <a:cs typeface="Times New Roman" panose="02020603050405020304" pitchFamily="18" charset="0"/>
              </a:rPr>
              <a:t>: Significant upward salary trends, reflecting the growing need for technical expertise in data infrastructure. Noticeable salary variability, offering lucrative opportunities in senior or niche roles.</a:t>
            </a:r>
          </a:p>
        </p:txBody>
      </p:sp>
      <p:sp>
        <p:nvSpPr>
          <p:cNvPr id="8" name="Title 1">
            <a:extLst>
              <a:ext uri="{FF2B5EF4-FFF2-40B4-BE49-F238E27FC236}">
                <a16:creationId xmlns:a16="http://schemas.microsoft.com/office/drawing/2014/main" id="{870A262D-C5B2-11E2-E8DF-21A3775E7719}"/>
              </a:ext>
            </a:extLst>
          </p:cNvPr>
          <p:cNvSpPr txBox="1">
            <a:spLocks/>
          </p:cNvSpPr>
          <p:nvPr/>
        </p:nvSpPr>
        <p:spPr>
          <a:xfrm>
            <a:off x="524792" y="302323"/>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Times New Roman"/>
                <a:cs typeface="Times New Roman"/>
              </a:rPr>
              <a:t>Key Takeaway</a:t>
            </a:r>
          </a:p>
        </p:txBody>
      </p:sp>
    </p:spTree>
    <p:extLst>
      <p:ext uri="{BB962C8B-B14F-4D97-AF65-F5344CB8AC3E}">
        <p14:creationId xmlns:p14="http://schemas.microsoft.com/office/powerpoint/2010/main" val="4279168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FB491-7D83-35BE-392C-A884A75DC82F}"/>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2138EC6-4982-4C9D-3AA3-4E0C81299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3C8F700-2FF4-ED41-72A7-F00E3BB81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412081F3-6BF4-90DB-7DDE-36D5290623DB}"/>
              </a:ext>
            </a:extLst>
          </p:cNvPr>
          <p:cNvSpPr txBox="1"/>
          <p:nvPr/>
        </p:nvSpPr>
        <p:spPr>
          <a:xfrm>
            <a:off x="387742" y="1774675"/>
            <a:ext cx="3848198" cy="26068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28600">
              <a:lnSpc>
                <a:spcPct val="90000"/>
              </a:lnSpc>
              <a:spcBef>
                <a:spcPts val="10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Focus on High-Demand Roles.</a:t>
            </a:r>
          </a:p>
          <a:p>
            <a:pPr marL="57150">
              <a:lnSpc>
                <a:spcPct val="90000"/>
              </a:lnSpc>
              <a:spcBef>
                <a:spcPts val="1000"/>
              </a:spcBef>
            </a:pPr>
            <a:endParaRPr lang="en-US">
              <a:latin typeface="Times New Roman" panose="02020603050405020304" pitchFamily="18" charset="0"/>
              <a:cs typeface="Times New Roman" panose="02020603050405020304" pitchFamily="18" charset="0"/>
            </a:endParaRPr>
          </a:p>
          <a:p>
            <a:pPr marL="285750" indent="-228600">
              <a:lnSpc>
                <a:spcPct val="90000"/>
              </a:lnSpc>
              <a:spcBef>
                <a:spcPts val="10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Adapt to Regional Opportunities</a:t>
            </a:r>
          </a:p>
          <a:p>
            <a:pPr marL="57150">
              <a:lnSpc>
                <a:spcPct val="90000"/>
              </a:lnSpc>
              <a:spcBef>
                <a:spcPts val="1000"/>
              </a:spcBef>
            </a:pPr>
            <a:endParaRPr lang="en-US">
              <a:latin typeface="Times New Roman" panose="02020603050405020304" pitchFamily="18" charset="0"/>
              <a:cs typeface="Times New Roman" panose="02020603050405020304" pitchFamily="18" charset="0"/>
            </a:endParaRPr>
          </a:p>
          <a:p>
            <a:pPr marL="285750" indent="-228600">
              <a:lnSpc>
                <a:spcPct val="90000"/>
              </a:lnSpc>
              <a:spcBef>
                <a:spcPts val="10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Plan for Career Growth</a:t>
            </a:r>
          </a:p>
          <a:p>
            <a:pPr marL="57150">
              <a:lnSpc>
                <a:spcPct val="90000"/>
              </a:lnSpc>
              <a:spcBef>
                <a:spcPts val="1000"/>
              </a:spcBef>
            </a:pPr>
            <a:endParaRPr lang="en-US">
              <a:latin typeface="Times New Roman" panose="02020603050405020304" pitchFamily="18" charset="0"/>
              <a:cs typeface="Times New Roman" panose="02020603050405020304" pitchFamily="18" charset="0"/>
            </a:endParaRPr>
          </a:p>
          <a:p>
            <a:pPr marL="285750" indent="-228600">
              <a:lnSpc>
                <a:spcPct val="90000"/>
              </a:lnSpc>
              <a:spcBef>
                <a:spcPts val="10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Prepare for Emerging Trends</a:t>
            </a:r>
          </a:p>
        </p:txBody>
      </p:sp>
      <p:pic>
        <p:nvPicPr>
          <p:cNvPr id="6148" name="Picture 4" descr="Career planning concept. business people looking at the stairs to the goal.  Leader sees the future, motivation. Young employees who are professional  and hardworking. Entrepreneurs will achieve goals. 36194255 Vector Art at">
            <a:extLst>
              <a:ext uri="{FF2B5EF4-FFF2-40B4-BE49-F238E27FC236}">
                <a16:creationId xmlns:a16="http://schemas.microsoft.com/office/drawing/2014/main" id="{33AB49DD-0526-43AA-1D1D-AB8E51DB5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357" y="1077685"/>
            <a:ext cx="7053946" cy="470263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8298F3C-D5B0-423A-CE6E-D1302B851944}"/>
              </a:ext>
            </a:extLst>
          </p:cNvPr>
          <p:cNvSpPr txBox="1">
            <a:spLocks/>
          </p:cNvSpPr>
          <p:nvPr/>
        </p:nvSpPr>
        <p:spPr>
          <a:xfrm>
            <a:off x="524792" y="302323"/>
            <a:ext cx="3739341" cy="13308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Times New Roman"/>
                <a:cs typeface="Times New Roman"/>
              </a:rPr>
              <a:t>Your Next Steps</a:t>
            </a:r>
          </a:p>
        </p:txBody>
      </p:sp>
    </p:spTree>
    <p:extLst>
      <p:ext uri="{BB962C8B-B14F-4D97-AF65-F5344CB8AC3E}">
        <p14:creationId xmlns:p14="http://schemas.microsoft.com/office/powerpoint/2010/main" val="142708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CFA3B80F-E2D4-EBCF-94B9-205EE37B73DB}"/>
              </a:ext>
            </a:extLst>
          </p:cNvPr>
          <p:cNvSpPr>
            <a:spLocks noGrp="1"/>
          </p:cNvSpPr>
          <p:nvPr>
            <p:ph type="subTitle" idx="1"/>
          </p:nvPr>
        </p:nvSpPr>
        <p:spPr>
          <a:xfrm>
            <a:off x="432469" y="1866151"/>
            <a:ext cx="3739340" cy="4439459"/>
          </a:xfrm>
        </p:spPr>
        <p:txBody>
          <a:bodyPr vert="horz" lIns="91440" tIns="45720" rIns="91440" bIns="45720" rtlCol="0" anchor="t">
            <a:noAutofit/>
          </a:bodyPr>
          <a:lstStyle/>
          <a:p>
            <a:pPr algn="l"/>
            <a:r>
              <a:rPr lang="en-US" sz="1800">
                <a:latin typeface="Times New Roman"/>
                <a:ea typeface="+mn-lt"/>
                <a:cs typeface="+mn-lt"/>
              </a:rPr>
              <a:t>This project aims to explore job trends in the data field, provide insights for career decision-making, and predict future salary trends to showcase the growth of this field.</a:t>
            </a:r>
            <a:endParaRPr lang="en-US"/>
          </a:p>
          <a:p>
            <a:pPr algn="l"/>
            <a:endParaRPr lang="en-US" sz="1800">
              <a:latin typeface="Times New Roman"/>
              <a:ea typeface="Calibri"/>
              <a:cs typeface="Calibri"/>
            </a:endParaRPr>
          </a:p>
          <a:p>
            <a:pPr algn="l"/>
            <a:r>
              <a:rPr lang="en-US" sz="1800">
                <a:latin typeface="Times New Roman"/>
                <a:ea typeface="Calibri"/>
                <a:cs typeface="Calibri"/>
              </a:rPr>
              <a:t>Whether you are starting your career or considering a transition into the data field, this analysis will guide you to make informed choices based on data-driven insights.</a:t>
            </a:r>
          </a:p>
          <a:p>
            <a:pPr algn="l"/>
            <a:endParaRPr lang="en-US" sz="1800">
              <a:latin typeface="Times New Roman"/>
              <a:ea typeface="+mn-lt"/>
              <a:cs typeface="Times New Roman"/>
            </a:endParaRPr>
          </a:p>
          <a:p>
            <a:pPr algn="l"/>
            <a:r>
              <a:rPr lang="en-US" sz="1800">
                <a:latin typeface="Times New Roman"/>
                <a:cs typeface="Times New Roman"/>
              </a:rPr>
              <a:t>The goal is to provide actionable insights to help make data informed decisions.</a:t>
            </a:r>
          </a:p>
        </p:txBody>
      </p:sp>
      <p:pic>
        <p:nvPicPr>
          <p:cNvPr id="4" name="Picture 3" descr="Can I Shift Into Data Analytics With Career Gap😔✓💯 Dataanalytics – Corona  Todays">
            <a:extLst>
              <a:ext uri="{FF2B5EF4-FFF2-40B4-BE49-F238E27FC236}">
                <a16:creationId xmlns:a16="http://schemas.microsoft.com/office/drawing/2014/main" id="{2FF94529-DE6B-49AE-61E8-150D5010F078}"/>
              </a:ext>
            </a:extLst>
          </p:cNvPr>
          <p:cNvPicPr>
            <a:picLocks noChangeAspect="1"/>
          </p:cNvPicPr>
          <p:nvPr/>
        </p:nvPicPr>
        <p:blipFill>
          <a:blip r:embed="rId3"/>
          <a:stretch>
            <a:fillRect/>
          </a:stretch>
        </p:blipFill>
        <p:spPr>
          <a:xfrm>
            <a:off x="6313119" y="648157"/>
            <a:ext cx="4485802" cy="3365994"/>
          </a:xfrm>
          <a:prstGeom prst="rect">
            <a:avLst/>
          </a:prstGeom>
        </p:spPr>
      </p:pic>
      <p:pic>
        <p:nvPicPr>
          <p:cNvPr id="5" name="Picture 4" descr="DATA-DRIVEN PROBLEM-SOLVING">
            <a:extLst>
              <a:ext uri="{FF2B5EF4-FFF2-40B4-BE49-F238E27FC236}">
                <a16:creationId xmlns:a16="http://schemas.microsoft.com/office/drawing/2014/main" id="{38FFAF30-34F0-D4EA-1BB4-63323675DBD4}"/>
              </a:ext>
            </a:extLst>
          </p:cNvPr>
          <p:cNvPicPr>
            <a:picLocks noChangeAspect="1"/>
          </p:cNvPicPr>
          <p:nvPr/>
        </p:nvPicPr>
        <p:blipFill>
          <a:blip r:embed="rId4"/>
          <a:stretch>
            <a:fillRect/>
          </a:stretch>
        </p:blipFill>
        <p:spPr>
          <a:xfrm>
            <a:off x="6050303" y="4482906"/>
            <a:ext cx="5011434" cy="1508701"/>
          </a:xfrm>
          <a:prstGeom prst="rect">
            <a:avLst/>
          </a:prstGeom>
        </p:spPr>
      </p:pic>
      <p:sp>
        <p:nvSpPr>
          <p:cNvPr id="9" name="Title 1">
            <a:extLst>
              <a:ext uri="{FF2B5EF4-FFF2-40B4-BE49-F238E27FC236}">
                <a16:creationId xmlns:a16="http://schemas.microsoft.com/office/drawing/2014/main" id="{0C746821-968F-1103-7596-3662712197F8}"/>
              </a:ext>
            </a:extLst>
          </p:cNvPr>
          <p:cNvSpPr>
            <a:spLocks noGrp="1"/>
          </p:cNvSpPr>
          <p:nvPr>
            <p:ph type="ctrTitle"/>
          </p:nvPr>
        </p:nvSpPr>
        <p:spPr>
          <a:xfrm>
            <a:off x="432468" y="568528"/>
            <a:ext cx="3739341" cy="1330839"/>
          </a:xfrm>
        </p:spPr>
        <p:txBody>
          <a:bodyPr vert="horz" lIns="91440" tIns="45720" rIns="91440" bIns="45720" rtlCol="0" anchor="ctr">
            <a:noAutofit/>
          </a:bodyPr>
          <a:lstStyle/>
          <a:p>
            <a:pPr algn="l"/>
            <a:r>
              <a:rPr lang="en-US" sz="3600" b="1">
                <a:latin typeface="Times New Roman"/>
                <a:cs typeface="Times New Roman"/>
              </a:rPr>
              <a:t>Aim &amp; Goals</a:t>
            </a:r>
            <a:endParaRPr lang="en-US" sz="3600" b="1" kern="1200">
              <a:latin typeface="Times New Roman"/>
              <a:cs typeface="Times New Roman"/>
            </a:endParaRPr>
          </a:p>
        </p:txBody>
      </p:sp>
    </p:spTree>
    <p:extLst>
      <p:ext uri="{BB962C8B-B14F-4D97-AF65-F5344CB8AC3E}">
        <p14:creationId xmlns:p14="http://schemas.microsoft.com/office/powerpoint/2010/main" val="301591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C6E25D-F368-EB49-FB6A-506A5B90FA23}"/>
            </a:ext>
          </a:extLst>
        </p:cNvPr>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9357E2D-BDA3-423C-0880-A7BD5268B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54F77C8D-C992-D37D-267A-4F3D18F69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39DCE5CA-2A41-E441-EDAC-534D72B06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66FD7730-43F3-D364-38EB-AF913A8F766A}"/>
              </a:ext>
            </a:extLst>
          </p:cNvPr>
          <p:cNvSpPr>
            <a:spLocks noGrp="1"/>
          </p:cNvSpPr>
          <p:nvPr>
            <p:ph type="ctrTitle"/>
          </p:nvPr>
        </p:nvSpPr>
        <p:spPr>
          <a:xfrm>
            <a:off x="1522476" y="1309358"/>
            <a:ext cx="9144000" cy="2387600"/>
          </a:xfrm>
        </p:spPr>
        <p:txBody>
          <a:bodyPr/>
          <a:lstStyle/>
          <a:p>
            <a:r>
              <a:rPr lang="en-US" b="1">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509295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863B90-22FA-122B-67C6-6A63557D8E50}"/>
              </a:ext>
            </a:extLst>
          </p:cNvPr>
          <p:cNvSpPr>
            <a:spLocks noGrp="1"/>
          </p:cNvSpPr>
          <p:nvPr>
            <p:ph type="ctrTitle"/>
          </p:nvPr>
        </p:nvSpPr>
        <p:spPr>
          <a:xfrm>
            <a:off x="551213" y="610430"/>
            <a:ext cx="3739341" cy="1330839"/>
          </a:xfrm>
        </p:spPr>
        <p:txBody>
          <a:bodyPr vert="horz" lIns="91440" tIns="45720" rIns="91440" bIns="45720" rtlCol="0" anchor="ctr">
            <a:noAutofit/>
          </a:bodyPr>
          <a:lstStyle/>
          <a:p>
            <a:pPr algn="l"/>
            <a:r>
              <a:rPr lang="en-US" sz="3600" b="1">
                <a:latin typeface="Times New Roman"/>
                <a:cs typeface="Times New Roman"/>
              </a:rPr>
              <a:t>Dataset Overview</a:t>
            </a:r>
            <a:endParaRPr lang="en-US" sz="3600" b="1" kern="1200">
              <a:latin typeface="Times New Roman"/>
              <a:cs typeface="Times New Roman"/>
            </a:endParaRPr>
          </a:p>
        </p:txBody>
      </p:sp>
      <p:pic>
        <p:nvPicPr>
          <p:cNvPr id="5" name="Picture 4" descr="A screenshot of a computer&#10;&#10;Description automatically generated">
            <a:extLst>
              <a:ext uri="{FF2B5EF4-FFF2-40B4-BE49-F238E27FC236}">
                <a16:creationId xmlns:a16="http://schemas.microsoft.com/office/drawing/2014/main" id="{17746020-34A2-EF0E-675E-8845D81B58B9}"/>
              </a:ext>
            </a:extLst>
          </p:cNvPr>
          <p:cNvPicPr>
            <a:picLocks noChangeAspect="1"/>
          </p:cNvPicPr>
          <p:nvPr/>
        </p:nvPicPr>
        <p:blipFill>
          <a:blip r:embed="rId3"/>
          <a:stretch>
            <a:fillRect/>
          </a:stretch>
        </p:blipFill>
        <p:spPr>
          <a:xfrm>
            <a:off x="5129283" y="1380167"/>
            <a:ext cx="6875060" cy="228352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B616250-9242-6516-04C2-C36F5BA89F61}"/>
              </a:ext>
            </a:extLst>
          </p:cNvPr>
          <p:cNvPicPr>
            <a:picLocks noChangeAspect="1"/>
          </p:cNvPicPr>
          <p:nvPr/>
        </p:nvPicPr>
        <p:blipFill>
          <a:blip r:embed="rId4"/>
          <a:stretch>
            <a:fillRect/>
          </a:stretch>
        </p:blipFill>
        <p:spPr>
          <a:xfrm>
            <a:off x="4850179" y="4120246"/>
            <a:ext cx="7158281" cy="1659655"/>
          </a:xfrm>
          <a:prstGeom prst="rect">
            <a:avLst/>
          </a:prstGeom>
        </p:spPr>
      </p:pic>
      <p:pic>
        <p:nvPicPr>
          <p:cNvPr id="4" name="Picture 3" descr="Top 8 Kaggle Problems and Journey for 2024">
            <a:extLst>
              <a:ext uri="{FF2B5EF4-FFF2-40B4-BE49-F238E27FC236}">
                <a16:creationId xmlns:a16="http://schemas.microsoft.com/office/drawing/2014/main" id="{0F36FF36-D9B0-BB34-2146-C0E5D923B3D4}"/>
              </a:ext>
            </a:extLst>
          </p:cNvPr>
          <p:cNvPicPr>
            <a:picLocks noChangeAspect="1"/>
          </p:cNvPicPr>
          <p:nvPr/>
        </p:nvPicPr>
        <p:blipFill>
          <a:blip r:embed="rId5"/>
          <a:stretch>
            <a:fillRect/>
          </a:stretch>
        </p:blipFill>
        <p:spPr>
          <a:xfrm>
            <a:off x="7658264" y="610430"/>
            <a:ext cx="1105060" cy="550062"/>
          </a:xfrm>
          <a:prstGeom prst="rect">
            <a:avLst/>
          </a:prstGeom>
        </p:spPr>
      </p:pic>
      <p:sp>
        <p:nvSpPr>
          <p:cNvPr id="3" name="TextBox 2">
            <a:extLst>
              <a:ext uri="{FF2B5EF4-FFF2-40B4-BE49-F238E27FC236}">
                <a16:creationId xmlns:a16="http://schemas.microsoft.com/office/drawing/2014/main" id="{4C198197-D676-9FF7-80A2-21C76DA0BC66}"/>
              </a:ext>
            </a:extLst>
          </p:cNvPr>
          <p:cNvSpPr txBox="1"/>
          <p:nvPr/>
        </p:nvSpPr>
        <p:spPr>
          <a:xfrm>
            <a:off x="551213" y="1940439"/>
            <a:ext cx="355416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ea typeface="Calibri"/>
                <a:cs typeface="Calibri"/>
              </a:rPr>
              <a:t>Source </a:t>
            </a:r>
            <a:r>
              <a:rPr lang="en-US">
                <a:latin typeface="Times New Roman"/>
                <a:ea typeface="Calibri"/>
                <a:cs typeface="Calibri"/>
              </a:rPr>
              <a:t>: Kaggle </a:t>
            </a:r>
          </a:p>
          <a:p>
            <a:endParaRPr lang="en-US">
              <a:latin typeface="Times New Roman"/>
              <a:ea typeface="Calibri"/>
              <a:cs typeface="Calibri"/>
            </a:endParaRPr>
          </a:p>
          <a:p>
            <a:r>
              <a:rPr lang="en-US" b="1">
                <a:latin typeface="Times New Roman"/>
                <a:ea typeface="Calibri"/>
                <a:cs typeface="Calibri"/>
              </a:rPr>
              <a:t>Number of Columns</a:t>
            </a:r>
            <a:r>
              <a:rPr lang="en-US">
                <a:latin typeface="Times New Roman"/>
                <a:ea typeface="Calibri"/>
                <a:cs typeface="Calibri"/>
              </a:rPr>
              <a:t> : 12</a:t>
            </a:r>
          </a:p>
          <a:p>
            <a:endParaRPr lang="en-US">
              <a:latin typeface="Times New Roman"/>
              <a:ea typeface="Calibri"/>
              <a:cs typeface="Calibri"/>
            </a:endParaRPr>
          </a:p>
          <a:p>
            <a:r>
              <a:rPr lang="en-US" b="1">
                <a:latin typeface="Times New Roman"/>
                <a:ea typeface="Calibri"/>
                <a:cs typeface="Calibri"/>
              </a:rPr>
              <a:t>Number of Rows</a:t>
            </a:r>
            <a:r>
              <a:rPr lang="en-US">
                <a:latin typeface="Times New Roman"/>
                <a:ea typeface="Calibri"/>
                <a:cs typeface="Calibri"/>
              </a:rPr>
              <a:t> : 10418</a:t>
            </a:r>
          </a:p>
        </p:txBody>
      </p:sp>
      <p:sp>
        <p:nvSpPr>
          <p:cNvPr id="7" name="TextBox 6">
            <a:extLst>
              <a:ext uri="{FF2B5EF4-FFF2-40B4-BE49-F238E27FC236}">
                <a16:creationId xmlns:a16="http://schemas.microsoft.com/office/drawing/2014/main" id="{05B45DCE-0993-1E5F-6DF6-F32B26447AEF}"/>
              </a:ext>
            </a:extLst>
          </p:cNvPr>
          <p:cNvSpPr txBox="1"/>
          <p:nvPr/>
        </p:nvSpPr>
        <p:spPr>
          <a:xfrm>
            <a:off x="7984435" y="6341165"/>
            <a:ext cx="116619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Source: </a:t>
            </a:r>
            <a:r>
              <a:rPr lang="en-US" sz="1200" u="sng">
                <a:solidFill>
                  <a:srgbClr val="0563C1"/>
                </a:solidFill>
                <a:latin typeface="Times New Roman"/>
                <a:ea typeface="Calibri"/>
                <a:cs typeface="Calibri"/>
                <a:hlinkClick r:id="rId6"/>
              </a:rPr>
              <a:t>Dataset</a:t>
            </a:r>
            <a:r>
              <a:rPr lang="en-US" sz="1200">
                <a:latin typeface="Times New Roman"/>
                <a:cs typeface="Times New Roman"/>
              </a:rPr>
              <a:t>​</a:t>
            </a:r>
            <a:endParaRPr lang="en-US" sz="1200">
              <a:latin typeface="Times New Roman"/>
              <a:ea typeface="Calibri" panose="020F0502020204030204"/>
              <a:cs typeface="Times New Roman"/>
            </a:endParaRPr>
          </a:p>
        </p:txBody>
      </p:sp>
    </p:spTree>
    <p:extLst>
      <p:ext uri="{BB962C8B-B14F-4D97-AF65-F5344CB8AC3E}">
        <p14:creationId xmlns:p14="http://schemas.microsoft.com/office/powerpoint/2010/main" val="42768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22C287-5776-450D-05F2-69B8256F5C9E}"/>
            </a:ext>
          </a:extLst>
        </p:cNvPr>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8203771E-E4ED-C982-F591-253541CE7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A8B220C7-00B7-6B63-87B5-297F1CD9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540E8712-D81E-53E1-E9BC-E7DBB58B3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9902" flipV="1">
            <a:off x="5210629" y="4242714"/>
            <a:ext cx="7104297" cy="3137347"/>
          </a:xfrm>
          <a:custGeom>
            <a:avLst/>
            <a:gdLst>
              <a:gd name="connsiteX0" fmla="*/ 6772629 w 7104297"/>
              <a:gd name="connsiteY0" fmla="*/ 3137347 h 3137347"/>
              <a:gd name="connsiteX1" fmla="*/ 7104297 w 7104297"/>
              <a:gd name="connsiteY1" fmla="*/ 1081624 h 3137347"/>
              <a:gd name="connsiteX2" fmla="*/ 400225 w 7104297"/>
              <a:gd name="connsiteY2" fmla="*/ 0 h 3137347"/>
              <a:gd name="connsiteX3" fmla="*/ 277738 w 7104297"/>
              <a:gd name="connsiteY3" fmla="*/ 5048 h 3137347"/>
              <a:gd name="connsiteX4" fmla="*/ 0 w 7104297"/>
              <a:gd name="connsiteY4" fmla="*/ 23585 h 3137347"/>
              <a:gd name="connsiteX5" fmla="*/ 296410 w 7104297"/>
              <a:gd name="connsiteY5" fmla="*/ 136472 h 3137347"/>
              <a:gd name="connsiteX6" fmla="*/ 396403 w 7104297"/>
              <a:gd name="connsiteY6" fmla="*/ 445861 h 3137347"/>
              <a:gd name="connsiteX7" fmla="*/ 760665 w 7104297"/>
              <a:gd name="connsiteY7" fmla="*/ 621461 h 3137347"/>
              <a:gd name="connsiteX8" fmla="*/ 996368 w 7104297"/>
              <a:gd name="connsiteY8" fmla="*/ 684176 h 3137347"/>
              <a:gd name="connsiteX9" fmla="*/ 1535617 w 7104297"/>
              <a:gd name="connsiteY9" fmla="*/ 776157 h 3137347"/>
              <a:gd name="connsiteX10" fmla="*/ 1614185 w 7104297"/>
              <a:gd name="connsiteY10" fmla="*/ 926671 h 3137347"/>
              <a:gd name="connsiteX11" fmla="*/ 1682037 w 7104297"/>
              <a:gd name="connsiteY11" fmla="*/ 1093909 h 3137347"/>
              <a:gd name="connsiteX12" fmla="*/ 1824886 w 7104297"/>
              <a:gd name="connsiteY12" fmla="*/ 1202614 h 3137347"/>
              <a:gd name="connsiteX13" fmla="*/ 714243 w 7104297"/>
              <a:gd name="connsiteY13" fmla="*/ 1185890 h 3137347"/>
              <a:gd name="connsiteX14" fmla="*/ 1967733 w 7104297"/>
              <a:gd name="connsiteY14" fmla="*/ 1537090 h 3137347"/>
              <a:gd name="connsiteX15" fmla="*/ 1857026 w 7104297"/>
              <a:gd name="connsiteY15" fmla="*/ 1675062 h 3137347"/>
              <a:gd name="connsiteX16" fmla="*/ 2542697 w 7104297"/>
              <a:gd name="connsiteY16" fmla="*/ 1863205 h 3137347"/>
              <a:gd name="connsiteX17" fmla="*/ 2174863 w 7104297"/>
              <a:gd name="connsiteY17" fmla="*/ 1884109 h 3137347"/>
              <a:gd name="connsiteX18" fmla="*/ 4314015 w 7104297"/>
              <a:gd name="connsiteY18" fmla="*/ 2670128 h 3137347"/>
              <a:gd name="connsiteX19" fmla="*/ 5430784 w 7104297"/>
              <a:gd name="connsiteY19" fmla="*/ 2889725 h 3137347"/>
              <a:gd name="connsiteX20" fmla="*/ 6613344 w 7104297"/>
              <a:gd name="connsiteY20" fmla="*/ 3108822 h 31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04297" h="3137347">
                <a:moveTo>
                  <a:pt x="6772629" y="3137347"/>
                </a:moveTo>
                <a:lnTo>
                  <a:pt x="7104297" y="1081624"/>
                </a:lnTo>
                <a:lnTo>
                  <a:pt x="400225" y="0"/>
                </a:lnTo>
                <a:lnTo>
                  <a:pt x="277738" y="5048"/>
                </a:lnTo>
                <a:cubicBezTo>
                  <a:pt x="185423" y="9801"/>
                  <a:pt x="92851" y="15745"/>
                  <a:pt x="0" y="23585"/>
                </a:cubicBezTo>
                <a:cubicBezTo>
                  <a:pt x="96424" y="149013"/>
                  <a:pt x="221416" y="44490"/>
                  <a:pt x="296410" y="136472"/>
                </a:cubicBezTo>
                <a:cubicBezTo>
                  <a:pt x="224986" y="328795"/>
                  <a:pt x="253557" y="433318"/>
                  <a:pt x="396403" y="445861"/>
                </a:cubicBezTo>
                <a:cubicBezTo>
                  <a:pt x="535682" y="458403"/>
                  <a:pt x="685672" y="391507"/>
                  <a:pt x="760665" y="621461"/>
                </a:cubicBezTo>
                <a:cubicBezTo>
                  <a:pt x="782093" y="692537"/>
                  <a:pt x="914229" y="671633"/>
                  <a:pt x="996368" y="684176"/>
                </a:cubicBezTo>
                <a:cubicBezTo>
                  <a:pt x="1174926" y="713442"/>
                  <a:pt x="1364202" y="684176"/>
                  <a:pt x="1535617" y="776157"/>
                </a:cubicBezTo>
                <a:cubicBezTo>
                  <a:pt x="1603471" y="809604"/>
                  <a:pt x="1649896" y="834690"/>
                  <a:pt x="1614185" y="926671"/>
                </a:cubicBezTo>
                <a:cubicBezTo>
                  <a:pt x="1578472" y="1022833"/>
                  <a:pt x="1624898" y="1056279"/>
                  <a:pt x="1682037" y="1093909"/>
                </a:cubicBezTo>
                <a:cubicBezTo>
                  <a:pt x="1724892" y="1123175"/>
                  <a:pt x="1789173" y="1114814"/>
                  <a:pt x="1824886" y="1202614"/>
                </a:cubicBezTo>
                <a:cubicBezTo>
                  <a:pt x="1449909" y="1190070"/>
                  <a:pt x="1085647" y="1118994"/>
                  <a:pt x="714243" y="1185890"/>
                </a:cubicBezTo>
                <a:cubicBezTo>
                  <a:pt x="1121358" y="1353128"/>
                  <a:pt x="1567759" y="1344765"/>
                  <a:pt x="1967733" y="1537090"/>
                </a:cubicBezTo>
                <a:cubicBezTo>
                  <a:pt x="1953448" y="1603986"/>
                  <a:pt x="1860597" y="1574718"/>
                  <a:pt x="1857026" y="1675062"/>
                </a:cubicBezTo>
                <a:cubicBezTo>
                  <a:pt x="2067727" y="1779586"/>
                  <a:pt x="2321284" y="1708508"/>
                  <a:pt x="2542697" y="1863205"/>
                </a:cubicBezTo>
                <a:cubicBezTo>
                  <a:pt x="2414134" y="1934281"/>
                  <a:pt x="2296285" y="1817213"/>
                  <a:pt x="2174863" y="1884109"/>
                </a:cubicBezTo>
                <a:cubicBezTo>
                  <a:pt x="2214147" y="1984452"/>
                  <a:pt x="3992607" y="2603233"/>
                  <a:pt x="4314015" y="2670128"/>
                </a:cubicBezTo>
                <a:cubicBezTo>
                  <a:pt x="4559090" y="2721868"/>
                  <a:pt x="4976921" y="2803592"/>
                  <a:pt x="5430784" y="2889725"/>
                </a:cubicBezTo>
                <a:cubicBezTo>
                  <a:pt x="5827914" y="2965093"/>
                  <a:pt x="6252633" y="3043836"/>
                  <a:pt x="6613344" y="3108822"/>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1907A3CE-5033-E51B-0229-25F951FC42A8}"/>
              </a:ext>
            </a:extLst>
          </p:cNvPr>
          <p:cNvSpPr>
            <a:spLocks noGrp="1"/>
          </p:cNvSpPr>
          <p:nvPr>
            <p:ph type="ctrTitle"/>
          </p:nvPr>
        </p:nvSpPr>
        <p:spPr>
          <a:xfrm>
            <a:off x="1522476" y="1309358"/>
            <a:ext cx="9144000" cy="2387600"/>
          </a:xfrm>
        </p:spPr>
        <p:txBody>
          <a:bodyPr/>
          <a:lstStyle/>
          <a:p>
            <a:r>
              <a:rPr lang="en-US" b="1">
                <a:latin typeface="Times New Roman" panose="02020603050405020304" pitchFamily="18" charset="0"/>
                <a:cs typeface="Times New Roman" panose="02020603050405020304" pitchFamily="18" charset="0"/>
              </a:rPr>
              <a:t>EDA</a:t>
            </a:r>
          </a:p>
        </p:txBody>
      </p:sp>
    </p:spTree>
    <p:extLst>
      <p:ext uri="{BB962C8B-B14F-4D97-AF65-F5344CB8AC3E}">
        <p14:creationId xmlns:p14="http://schemas.microsoft.com/office/powerpoint/2010/main" val="215545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863B90-22FA-122B-67C6-6A63557D8E50}"/>
              </a:ext>
            </a:extLst>
          </p:cNvPr>
          <p:cNvSpPr>
            <a:spLocks noGrp="1"/>
          </p:cNvSpPr>
          <p:nvPr>
            <p:ph type="ctrTitle"/>
          </p:nvPr>
        </p:nvSpPr>
        <p:spPr>
          <a:xfrm>
            <a:off x="470568" y="569495"/>
            <a:ext cx="3739341" cy="1330839"/>
          </a:xfrm>
        </p:spPr>
        <p:txBody>
          <a:bodyPr vert="horz" lIns="91440" tIns="45720" rIns="91440" bIns="45720" rtlCol="0" anchor="ctr">
            <a:noAutofit/>
          </a:bodyPr>
          <a:lstStyle/>
          <a:p>
            <a:r>
              <a:rPr lang="en-US" sz="3600" b="1">
                <a:latin typeface="Times New Roman"/>
                <a:cs typeface="Times New Roman"/>
              </a:rPr>
              <a:t>Explanatory Data Analysis</a:t>
            </a:r>
            <a:endParaRPr lang="en-US" sz="3600" b="1" kern="1200">
              <a:latin typeface="Times New Roman"/>
              <a:cs typeface="Times New Roman"/>
            </a:endParaRPr>
          </a:p>
        </p:txBody>
      </p:sp>
      <p:sp>
        <p:nvSpPr>
          <p:cNvPr id="3" name="Subtitle 2">
            <a:extLst>
              <a:ext uri="{FF2B5EF4-FFF2-40B4-BE49-F238E27FC236}">
                <a16:creationId xmlns:a16="http://schemas.microsoft.com/office/drawing/2014/main" id="{CFA3B80F-E2D4-EBCF-94B9-205EE37B73DB}"/>
              </a:ext>
            </a:extLst>
          </p:cNvPr>
          <p:cNvSpPr>
            <a:spLocks noGrp="1"/>
          </p:cNvSpPr>
          <p:nvPr>
            <p:ph type="subTitle" idx="1"/>
          </p:nvPr>
        </p:nvSpPr>
        <p:spPr>
          <a:xfrm>
            <a:off x="382264" y="1895668"/>
            <a:ext cx="3915948" cy="4321333"/>
          </a:xfrm>
        </p:spPr>
        <p:txBody>
          <a:bodyPr vert="horz" lIns="91440" tIns="45720" rIns="91440" bIns="45720" rtlCol="0" anchor="t">
            <a:noAutofit/>
          </a:bodyPr>
          <a:lstStyle/>
          <a:p>
            <a:pPr algn="l"/>
            <a:r>
              <a:rPr lang="en-US" sz="1800">
                <a:latin typeface="Times New Roman"/>
                <a:cs typeface="Times New Roman"/>
              </a:rPr>
              <a:t> </a:t>
            </a:r>
            <a:br>
              <a:rPr lang="en-US" sz="1800">
                <a:latin typeface="Times New Roman"/>
                <a:cs typeface="Times New Roman"/>
              </a:rPr>
            </a:br>
            <a:r>
              <a:rPr lang="en-US" sz="1800" b="1">
                <a:latin typeface="Times New Roman"/>
                <a:cs typeface="Times New Roman"/>
              </a:rPr>
              <a:t>Step 1 : </a:t>
            </a:r>
            <a:r>
              <a:rPr lang="en-US" sz="1800">
                <a:latin typeface="Times New Roman"/>
                <a:cs typeface="Times New Roman"/>
              </a:rPr>
              <a:t>Data Cleaning and Preprocessing</a:t>
            </a:r>
            <a:endParaRPr lang="en-US" sz="1800">
              <a:latin typeface="Times New Roman"/>
              <a:ea typeface="Calibri"/>
              <a:cs typeface="Calibri"/>
            </a:endParaRPr>
          </a:p>
          <a:p>
            <a:pPr algn="l"/>
            <a:endParaRPr lang="en-US" sz="1800" b="1">
              <a:latin typeface="Times New Roman"/>
              <a:ea typeface="+mn-lt"/>
              <a:cs typeface="Times New Roman"/>
            </a:endParaRPr>
          </a:p>
          <a:p>
            <a:pPr algn="l"/>
            <a:r>
              <a:rPr lang="en-US" sz="1800" b="1">
                <a:latin typeface="Times New Roman"/>
                <a:ea typeface="+mn-lt"/>
                <a:cs typeface="Times New Roman"/>
              </a:rPr>
              <a:t>Why : </a:t>
            </a:r>
            <a:r>
              <a:rPr lang="en-US" sz="1800">
                <a:latin typeface="Times New Roman"/>
                <a:ea typeface="+mn-lt"/>
                <a:cs typeface="+mn-lt"/>
              </a:rPr>
              <a:t>Data preprocessing ensures data consistency, removes redundancies, and prepares the dataset for accurate analysis and meaningful insights.</a:t>
            </a:r>
            <a:endParaRPr lang="en-US" sz="1800">
              <a:latin typeface="Times New Roman"/>
              <a:ea typeface="+mn-lt"/>
              <a:cs typeface="Times New Roman"/>
            </a:endParaRPr>
          </a:p>
          <a:p>
            <a:pPr algn="l"/>
            <a:endParaRPr lang="en-US" sz="1800" b="1">
              <a:latin typeface="Times New Roman"/>
              <a:ea typeface="+mn-lt"/>
              <a:cs typeface="Times New Roman"/>
            </a:endParaRPr>
          </a:p>
          <a:p>
            <a:pPr algn="l"/>
            <a:r>
              <a:rPr lang="en-US" sz="1800" b="1">
                <a:latin typeface="Times New Roman"/>
                <a:ea typeface="+mn-lt"/>
                <a:cs typeface="Times New Roman"/>
              </a:rPr>
              <a:t>How : </a:t>
            </a:r>
            <a:r>
              <a:rPr lang="en-US" sz="1800">
                <a:latin typeface="Times New Roman"/>
                <a:ea typeface="+mn-lt"/>
                <a:cs typeface="+mn-lt"/>
              </a:rPr>
              <a:t>Missing Values Check , Duplicate Removal</a:t>
            </a:r>
            <a:endParaRPr lang="en-US" sz="1800">
              <a:latin typeface="Times New Roman"/>
              <a:ea typeface="+mn-lt"/>
              <a:cs typeface="Times New Roman"/>
            </a:endParaRPr>
          </a:p>
        </p:txBody>
      </p:sp>
      <p:pic>
        <p:nvPicPr>
          <p:cNvPr id="7" name="Picture 6" descr="A screen shot of a computer code&#10;&#10;Description automatically generated">
            <a:extLst>
              <a:ext uri="{FF2B5EF4-FFF2-40B4-BE49-F238E27FC236}">
                <a16:creationId xmlns:a16="http://schemas.microsoft.com/office/drawing/2014/main" id="{91D5EC87-88BC-D3DD-99AD-C10D8F565140}"/>
              </a:ext>
            </a:extLst>
          </p:cNvPr>
          <p:cNvPicPr>
            <a:picLocks noChangeAspect="1"/>
          </p:cNvPicPr>
          <p:nvPr/>
        </p:nvPicPr>
        <p:blipFill>
          <a:blip r:embed="rId3"/>
          <a:stretch>
            <a:fillRect/>
          </a:stretch>
        </p:blipFill>
        <p:spPr>
          <a:xfrm>
            <a:off x="6750742" y="4369228"/>
            <a:ext cx="4024369" cy="165408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7B5C5309-5DE1-DA39-96BC-9E8E7D5C9A5B}"/>
              </a:ext>
            </a:extLst>
          </p:cNvPr>
          <p:cNvPicPr>
            <a:picLocks noChangeAspect="1"/>
          </p:cNvPicPr>
          <p:nvPr/>
        </p:nvPicPr>
        <p:blipFill>
          <a:blip r:embed="rId4"/>
          <a:stretch>
            <a:fillRect/>
          </a:stretch>
        </p:blipFill>
        <p:spPr>
          <a:xfrm>
            <a:off x="7212175" y="520814"/>
            <a:ext cx="3089975" cy="3577154"/>
          </a:xfrm>
          <a:prstGeom prst="rect">
            <a:avLst/>
          </a:prstGeom>
        </p:spPr>
      </p:pic>
      <p:sp>
        <p:nvSpPr>
          <p:cNvPr id="4" name="TextBox 3">
            <a:extLst>
              <a:ext uri="{FF2B5EF4-FFF2-40B4-BE49-F238E27FC236}">
                <a16:creationId xmlns:a16="http://schemas.microsoft.com/office/drawing/2014/main" id="{FFD12B64-57E5-9D90-37F5-FA1077794542}"/>
              </a:ext>
            </a:extLst>
          </p:cNvPr>
          <p:cNvSpPr txBox="1"/>
          <p:nvPr/>
        </p:nvSpPr>
        <p:spPr>
          <a:xfrm>
            <a:off x="8017933" y="6379632"/>
            <a:ext cx="1477434" cy="285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rPr>
              <a:t>Link: </a:t>
            </a:r>
            <a:r>
              <a:rPr lang="en-US" sz="1200" u="sng">
                <a:solidFill>
                  <a:srgbClr val="0563C1"/>
                </a:solidFill>
                <a:latin typeface="Times New Roman"/>
                <a:cs typeface="Segoe UI"/>
                <a:hlinkClick r:id="rId5"/>
              </a:rPr>
              <a:t>Google Colab</a:t>
            </a:r>
            <a:endParaRPr lang="en-US" sz="1200">
              <a:ea typeface="Calibri" panose="020F0502020204030204"/>
              <a:cs typeface="Calibri" panose="020F0502020204030204"/>
            </a:endParaRPr>
          </a:p>
        </p:txBody>
      </p:sp>
    </p:spTree>
    <p:extLst>
      <p:ext uri="{BB962C8B-B14F-4D97-AF65-F5344CB8AC3E}">
        <p14:creationId xmlns:p14="http://schemas.microsoft.com/office/powerpoint/2010/main" val="1330971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2931D940-7C38-5D2A-9E15-65F5C85A151C}"/>
              </a:ext>
            </a:extLst>
          </p:cNvPr>
          <p:cNvPicPr>
            <a:picLocks noChangeAspect="1"/>
          </p:cNvPicPr>
          <p:nvPr/>
        </p:nvPicPr>
        <p:blipFill>
          <a:blip r:embed="rId3"/>
          <a:stretch>
            <a:fillRect/>
          </a:stretch>
        </p:blipFill>
        <p:spPr>
          <a:xfrm>
            <a:off x="6285131" y="599243"/>
            <a:ext cx="4400884" cy="5504156"/>
          </a:xfrm>
          <a:prstGeom prst="rect">
            <a:avLst/>
          </a:prstGeom>
        </p:spPr>
      </p:pic>
      <p:sp>
        <p:nvSpPr>
          <p:cNvPr id="6" name="Title 1">
            <a:extLst>
              <a:ext uri="{FF2B5EF4-FFF2-40B4-BE49-F238E27FC236}">
                <a16:creationId xmlns:a16="http://schemas.microsoft.com/office/drawing/2014/main" id="{8E769D34-5FE9-841B-65FB-135CC91F0751}"/>
              </a:ext>
            </a:extLst>
          </p:cNvPr>
          <p:cNvSpPr>
            <a:spLocks noGrp="1"/>
          </p:cNvSpPr>
          <p:nvPr>
            <p:ph type="ctrTitle"/>
          </p:nvPr>
        </p:nvSpPr>
        <p:spPr>
          <a:xfrm>
            <a:off x="470568" y="569495"/>
            <a:ext cx="3739341" cy="1330839"/>
          </a:xfrm>
        </p:spPr>
        <p:txBody>
          <a:bodyPr vert="horz" lIns="91440" tIns="45720" rIns="91440" bIns="45720" rtlCol="0" anchor="ctr">
            <a:noAutofit/>
          </a:bodyPr>
          <a:lstStyle/>
          <a:p>
            <a:r>
              <a:rPr lang="en-US" sz="3600" b="1">
                <a:latin typeface="Times New Roman"/>
                <a:cs typeface="Times New Roman"/>
              </a:rPr>
              <a:t>Explanatory Data Analysis</a:t>
            </a:r>
            <a:endParaRPr lang="en-US" sz="3600" b="1" kern="1200" err="1">
              <a:latin typeface="Times New Roman"/>
              <a:cs typeface="Times New Roman"/>
            </a:endParaRPr>
          </a:p>
        </p:txBody>
      </p:sp>
      <p:sp>
        <p:nvSpPr>
          <p:cNvPr id="10" name="Subtitle 2">
            <a:extLst>
              <a:ext uri="{FF2B5EF4-FFF2-40B4-BE49-F238E27FC236}">
                <a16:creationId xmlns:a16="http://schemas.microsoft.com/office/drawing/2014/main" id="{4E6EE99A-373C-C42A-D755-9A9DF3F87F50}"/>
              </a:ext>
            </a:extLst>
          </p:cNvPr>
          <p:cNvSpPr txBox="1">
            <a:spLocks/>
          </p:cNvSpPr>
          <p:nvPr/>
        </p:nvSpPr>
        <p:spPr>
          <a:xfrm>
            <a:off x="400407" y="1900334"/>
            <a:ext cx="3879661" cy="431542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latin typeface="Times New Roman"/>
                <a:cs typeface="Times New Roman"/>
              </a:rPr>
              <a:t> </a:t>
            </a:r>
            <a:br>
              <a:rPr lang="en-US" sz="1800">
                <a:latin typeface="Times New Roman"/>
                <a:cs typeface="Times New Roman"/>
              </a:rPr>
            </a:br>
            <a:r>
              <a:rPr lang="en-US" sz="1800" b="1">
                <a:latin typeface="Times New Roman"/>
                <a:cs typeface="Times New Roman"/>
              </a:rPr>
              <a:t>Step 2 : </a:t>
            </a:r>
            <a:r>
              <a:rPr lang="en-US" sz="1800">
                <a:latin typeface="Times New Roman"/>
                <a:cs typeface="Times New Roman"/>
              </a:rPr>
              <a:t>Statistical Summary</a:t>
            </a:r>
            <a:endParaRPr lang="en-US" sz="1800">
              <a:latin typeface="Times New Roman"/>
              <a:ea typeface="Calibri"/>
              <a:cs typeface="Calibri"/>
            </a:endParaRPr>
          </a:p>
          <a:p>
            <a:pPr algn="l"/>
            <a:endParaRPr lang="en-US" sz="1800" b="1">
              <a:latin typeface="Times New Roman"/>
              <a:ea typeface="+mn-lt"/>
              <a:cs typeface="Times New Roman"/>
            </a:endParaRPr>
          </a:p>
          <a:p>
            <a:pPr algn="l"/>
            <a:r>
              <a:rPr lang="en-US" sz="1800" b="1">
                <a:latin typeface="Times New Roman"/>
                <a:ea typeface="+mn-lt"/>
                <a:cs typeface="Times New Roman"/>
              </a:rPr>
              <a:t>Why : </a:t>
            </a:r>
            <a:r>
              <a:rPr lang="en-US" sz="1800">
                <a:latin typeface="Times New Roman"/>
                <a:ea typeface="+mn-lt"/>
                <a:cs typeface="+mn-lt"/>
              </a:rPr>
              <a:t>Data preprocessing ensures data consistency, removes redundancies, and prepares the dataset for accurate analysis and meaningful insights.</a:t>
            </a:r>
            <a:endParaRPr lang="en-US" sz="1800">
              <a:latin typeface="Times New Roman"/>
              <a:ea typeface="+mn-lt"/>
              <a:cs typeface="Times New Roman"/>
            </a:endParaRPr>
          </a:p>
          <a:p>
            <a:pPr algn="l"/>
            <a:endParaRPr lang="en-US" sz="1800" b="1">
              <a:latin typeface="Times New Roman"/>
              <a:ea typeface="+mn-lt"/>
              <a:cs typeface="Times New Roman"/>
            </a:endParaRPr>
          </a:p>
          <a:p>
            <a:pPr algn="l"/>
            <a:r>
              <a:rPr lang="en-US" sz="1800" b="1">
                <a:latin typeface="Times New Roman"/>
                <a:ea typeface="+mn-lt"/>
                <a:cs typeface="Times New Roman"/>
              </a:rPr>
              <a:t>How : </a:t>
            </a:r>
            <a:r>
              <a:rPr lang="en-US" sz="1800">
                <a:latin typeface="Times New Roman"/>
                <a:ea typeface="+mn-lt"/>
                <a:cs typeface="Times New Roman"/>
              </a:rPr>
              <a:t>Descriptive statistics - (describe(include='all'))</a:t>
            </a:r>
          </a:p>
          <a:p>
            <a:pPr algn="l"/>
            <a:endParaRPr lang="en-US" sz="1800" b="1">
              <a:latin typeface="Times New Roman"/>
              <a:ea typeface="+mn-lt"/>
              <a:cs typeface="Times New Roman"/>
            </a:endParaRPr>
          </a:p>
          <a:p>
            <a:pPr algn="l"/>
            <a:endParaRPr lang="en-US" sz="1800">
              <a:latin typeface="Times New Roman"/>
              <a:ea typeface="Calibri" panose="020F0502020204030204"/>
              <a:cs typeface="Times New Roman"/>
            </a:endParaRPr>
          </a:p>
          <a:p>
            <a:pPr algn="l"/>
            <a:endParaRPr lang="en-US" sz="1800">
              <a:latin typeface="Times New Roman"/>
              <a:cs typeface="Times New Roman"/>
            </a:endParaRPr>
          </a:p>
          <a:p>
            <a:pPr algn="l"/>
            <a:endParaRPr lang="en-US" sz="1800">
              <a:latin typeface="Times New Roman"/>
              <a:cs typeface="Times New Roman"/>
            </a:endParaRPr>
          </a:p>
          <a:p>
            <a:pPr algn="l"/>
            <a:endParaRPr lang="en-US" sz="1800">
              <a:latin typeface="Times New Roman"/>
              <a:cs typeface="Times New Roman"/>
            </a:endParaRPr>
          </a:p>
          <a:p>
            <a:pPr algn="l"/>
            <a:endParaRPr lang="en-US" sz="1800">
              <a:latin typeface="Times New Roman"/>
              <a:ea typeface="Calibri"/>
              <a:cs typeface="Times New Roman"/>
            </a:endParaRPr>
          </a:p>
          <a:p>
            <a:pPr algn="l"/>
            <a:endParaRPr lang="en-US" sz="1800">
              <a:latin typeface="Times New Roman"/>
              <a:ea typeface="+mn-lt"/>
              <a:cs typeface="Times New Roman"/>
            </a:endParaRPr>
          </a:p>
          <a:p>
            <a:pPr algn="l"/>
            <a:endParaRPr lang="en-US" sz="1800">
              <a:latin typeface="Times New Roman"/>
              <a:ea typeface="+mn-lt"/>
              <a:cs typeface="Times New Roman"/>
            </a:endParaRPr>
          </a:p>
        </p:txBody>
      </p:sp>
      <p:sp>
        <p:nvSpPr>
          <p:cNvPr id="2" name="TextBox 1">
            <a:extLst>
              <a:ext uri="{FF2B5EF4-FFF2-40B4-BE49-F238E27FC236}">
                <a16:creationId xmlns:a16="http://schemas.microsoft.com/office/drawing/2014/main" id="{4B3F367E-ADBE-30FF-4A5E-933009F9CFDB}"/>
              </a:ext>
            </a:extLst>
          </p:cNvPr>
          <p:cNvSpPr txBox="1"/>
          <p:nvPr/>
        </p:nvSpPr>
        <p:spPr>
          <a:xfrm>
            <a:off x="7742865" y="6218865"/>
            <a:ext cx="14850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rPr>
              <a:t>Link: </a:t>
            </a:r>
            <a:r>
              <a:rPr lang="en-US" sz="1200" u="sng">
                <a:solidFill>
                  <a:srgbClr val="0563C1"/>
                </a:solidFill>
                <a:latin typeface="Times New Roman"/>
                <a:cs typeface="Segoe UI"/>
                <a:hlinkClick r:id="rId4"/>
              </a:rPr>
              <a:t>Google Colab</a:t>
            </a:r>
            <a:endParaRPr lang="en-US" sz="1200">
              <a:ea typeface="Calibri"/>
              <a:cs typeface="Calibri"/>
            </a:endParaRPr>
          </a:p>
        </p:txBody>
      </p:sp>
    </p:spTree>
    <p:extLst>
      <p:ext uri="{BB962C8B-B14F-4D97-AF65-F5344CB8AC3E}">
        <p14:creationId xmlns:p14="http://schemas.microsoft.com/office/powerpoint/2010/main" val="3095665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black background with white text&#10;&#10;Description automatically generated">
            <a:extLst>
              <a:ext uri="{FF2B5EF4-FFF2-40B4-BE49-F238E27FC236}">
                <a16:creationId xmlns:a16="http://schemas.microsoft.com/office/drawing/2014/main" id="{324E9D61-03E0-1CC6-1B25-C63EC6D9E4ED}"/>
              </a:ext>
            </a:extLst>
          </p:cNvPr>
          <p:cNvPicPr>
            <a:picLocks noChangeAspect="1"/>
          </p:cNvPicPr>
          <p:nvPr/>
        </p:nvPicPr>
        <p:blipFill>
          <a:blip r:embed="rId3"/>
          <a:stretch>
            <a:fillRect/>
          </a:stretch>
        </p:blipFill>
        <p:spPr>
          <a:xfrm>
            <a:off x="5428013" y="767088"/>
            <a:ext cx="6447313" cy="1627630"/>
          </a:xfrm>
          <a:prstGeom prst="rect">
            <a:avLst/>
          </a:prstGeom>
        </p:spPr>
      </p:pic>
      <p:pic>
        <p:nvPicPr>
          <p:cNvPr id="5" name="Picture 4" descr="A bar graph with blue bars&#10;&#10;Description automatically generated">
            <a:extLst>
              <a:ext uri="{FF2B5EF4-FFF2-40B4-BE49-F238E27FC236}">
                <a16:creationId xmlns:a16="http://schemas.microsoft.com/office/drawing/2014/main" id="{FA344D74-CDB7-E9B1-A011-DD92C540C67C}"/>
              </a:ext>
            </a:extLst>
          </p:cNvPr>
          <p:cNvPicPr>
            <a:picLocks noChangeAspect="1"/>
          </p:cNvPicPr>
          <p:nvPr/>
        </p:nvPicPr>
        <p:blipFill>
          <a:blip r:embed="rId4"/>
          <a:stretch>
            <a:fillRect/>
          </a:stretch>
        </p:blipFill>
        <p:spPr>
          <a:xfrm>
            <a:off x="4887534" y="2717538"/>
            <a:ext cx="6988933" cy="3219877"/>
          </a:xfrm>
          <a:prstGeom prst="rect">
            <a:avLst/>
          </a:prstGeom>
        </p:spPr>
      </p:pic>
      <p:sp>
        <p:nvSpPr>
          <p:cNvPr id="7" name="Title 1">
            <a:extLst>
              <a:ext uri="{FF2B5EF4-FFF2-40B4-BE49-F238E27FC236}">
                <a16:creationId xmlns:a16="http://schemas.microsoft.com/office/drawing/2014/main" id="{E6A270BD-FFED-D53F-042B-B6B213132F1E}"/>
              </a:ext>
            </a:extLst>
          </p:cNvPr>
          <p:cNvSpPr>
            <a:spLocks noGrp="1"/>
          </p:cNvSpPr>
          <p:nvPr>
            <p:ph type="ctrTitle"/>
          </p:nvPr>
        </p:nvSpPr>
        <p:spPr>
          <a:xfrm>
            <a:off x="470568" y="569495"/>
            <a:ext cx="3739341" cy="1330839"/>
          </a:xfrm>
        </p:spPr>
        <p:txBody>
          <a:bodyPr vert="horz" lIns="91440" tIns="45720" rIns="91440" bIns="45720" rtlCol="0" anchor="ctr">
            <a:noAutofit/>
          </a:bodyPr>
          <a:lstStyle/>
          <a:p>
            <a:r>
              <a:rPr lang="en-US" sz="3600" b="1">
                <a:latin typeface="Times New Roman"/>
                <a:cs typeface="Times New Roman"/>
              </a:rPr>
              <a:t>Explanatory Data Analysis</a:t>
            </a:r>
            <a:endParaRPr lang="en-US" sz="3600" b="1" kern="1200" err="1">
              <a:latin typeface="Times New Roman"/>
              <a:cs typeface="Times New Roman"/>
            </a:endParaRPr>
          </a:p>
        </p:txBody>
      </p:sp>
      <p:sp>
        <p:nvSpPr>
          <p:cNvPr id="9" name="Subtitle 2">
            <a:extLst>
              <a:ext uri="{FF2B5EF4-FFF2-40B4-BE49-F238E27FC236}">
                <a16:creationId xmlns:a16="http://schemas.microsoft.com/office/drawing/2014/main" id="{1A02D442-71AF-6FF9-3FEB-9B53DBD26C57}"/>
              </a:ext>
            </a:extLst>
          </p:cNvPr>
          <p:cNvSpPr>
            <a:spLocks noGrp="1"/>
          </p:cNvSpPr>
          <p:nvPr>
            <p:ph type="subTitle" idx="1"/>
          </p:nvPr>
        </p:nvSpPr>
        <p:spPr>
          <a:xfrm>
            <a:off x="436208" y="1751495"/>
            <a:ext cx="3808059" cy="4858046"/>
          </a:xfrm>
        </p:spPr>
        <p:txBody>
          <a:bodyPr vert="horz" lIns="91440" tIns="45720" rIns="91440" bIns="45720" rtlCol="0" anchor="t">
            <a:noAutofit/>
          </a:bodyPr>
          <a:lstStyle/>
          <a:p>
            <a:pPr algn="l"/>
            <a:endParaRPr lang="en-US" sz="1800" b="1">
              <a:latin typeface="Times New Roman"/>
              <a:cs typeface="Times New Roman"/>
            </a:endParaRPr>
          </a:p>
          <a:p>
            <a:pPr algn="l"/>
            <a:r>
              <a:rPr lang="en-US" sz="1800" b="1">
                <a:latin typeface="Times New Roman"/>
                <a:cs typeface="Times New Roman"/>
              </a:rPr>
              <a:t>Step 3 : </a:t>
            </a:r>
            <a:r>
              <a:rPr lang="en-US" sz="1800">
                <a:latin typeface="Times New Roman"/>
                <a:cs typeface="Times New Roman"/>
              </a:rPr>
              <a:t>Categorical Analysis</a:t>
            </a:r>
            <a:endParaRPr lang="en-US" sz="1800">
              <a:latin typeface="Times New Roman"/>
              <a:ea typeface="Calibri"/>
              <a:cs typeface="Times New Roman"/>
            </a:endParaRPr>
          </a:p>
          <a:p>
            <a:pPr algn="l"/>
            <a:endParaRPr lang="en-US" sz="1800" b="1">
              <a:latin typeface="Times New Roman"/>
              <a:ea typeface="+mn-lt"/>
              <a:cs typeface="Times New Roman"/>
            </a:endParaRPr>
          </a:p>
          <a:p>
            <a:pPr algn="l"/>
            <a:r>
              <a:rPr lang="en-US" sz="1800" b="1">
                <a:latin typeface="Times New Roman"/>
                <a:ea typeface="+mn-lt"/>
                <a:cs typeface="Times New Roman"/>
              </a:rPr>
              <a:t>Why : </a:t>
            </a:r>
            <a:r>
              <a:rPr lang="en-US" sz="1800">
                <a:latin typeface="Times New Roman"/>
                <a:ea typeface="+mn-lt"/>
                <a:cs typeface="Times New Roman"/>
              </a:rPr>
              <a:t>Categorical analysis performed </a:t>
            </a:r>
            <a:r>
              <a:rPr lang="en-US" sz="1800">
                <a:solidFill>
                  <a:srgbClr val="000000"/>
                </a:solidFill>
                <a:latin typeface="Times New Roman"/>
                <a:ea typeface="+mn-lt"/>
                <a:cs typeface="Times New Roman"/>
              </a:rPr>
              <a:t>to gain insights from qualitative data by identifying patterns and relationships between different categories.</a:t>
            </a:r>
          </a:p>
          <a:p>
            <a:pPr algn="l"/>
            <a:endParaRPr lang="en-US" sz="1800">
              <a:latin typeface="Times New Roman"/>
              <a:ea typeface="+mn-lt"/>
              <a:cs typeface="Times New Roman"/>
            </a:endParaRPr>
          </a:p>
          <a:p>
            <a:pPr algn="l"/>
            <a:r>
              <a:rPr lang="en-US" sz="1800" b="1">
                <a:latin typeface="Times New Roman"/>
                <a:ea typeface="+mn-lt"/>
                <a:cs typeface="Times New Roman"/>
              </a:rPr>
              <a:t>How : </a:t>
            </a:r>
            <a:r>
              <a:rPr lang="en-US" sz="1800">
                <a:latin typeface="Times New Roman"/>
                <a:ea typeface="+mn-lt"/>
                <a:cs typeface="Times New Roman"/>
              </a:rPr>
              <a:t>Visualized job category distributions using a horizontal bar chart, </a:t>
            </a:r>
            <a:r>
              <a:rPr lang="en-US" sz="1800">
                <a:latin typeface="Times New Roman"/>
                <a:ea typeface="+mn-lt"/>
                <a:cs typeface="Calibri"/>
              </a:rPr>
              <a:t>c</a:t>
            </a:r>
            <a:r>
              <a:rPr lang="en-US" sz="1800">
                <a:latin typeface="Times New Roman"/>
                <a:ea typeface="+mn-lt"/>
                <a:cs typeface="Times New Roman"/>
              </a:rPr>
              <a:t>ounted occurrences of each job category to identify the most and least common roles.</a:t>
            </a:r>
          </a:p>
        </p:txBody>
      </p:sp>
    </p:spTree>
    <p:extLst>
      <p:ext uri="{BB962C8B-B14F-4D97-AF65-F5344CB8AC3E}">
        <p14:creationId xmlns:p14="http://schemas.microsoft.com/office/powerpoint/2010/main" val="137109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887E941-39A6-144D-8E9F-FBD62B006E4D}"/>
              </a:ext>
            </a:extLst>
          </p:cNvPr>
          <p:cNvSpPr>
            <a:spLocks noGrp="1"/>
          </p:cNvSpPr>
          <p:nvPr>
            <p:ph type="ctrTitle"/>
          </p:nvPr>
        </p:nvSpPr>
        <p:spPr>
          <a:xfrm>
            <a:off x="470568" y="569495"/>
            <a:ext cx="3739341" cy="1330839"/>
          </a:xfrm>
        </p:spPr>
        <p:txBody>
          <a:bodyPr vert="horz" lIns="91440" tIns="45720" rIns="91440" bIns="45720" rtlCol="0" anchor="ctr">
            <a:noAutofit/>
          </a:bodyPr>
          <a:lstStyle/>
          <a:p>
            <a:r>
              <a:rPr lang="en-US" sz="3600" b="1">
                <a:latin typeface="Times New Roman"/>
                <a:cs typeface="Times New Roman"/>
              </a:rPr>
              <a:t>Explanatory Data Analysis</a:t>
            </a:r>
            <a:endParaRPr lang="en-US" sz="3600" b="1" kern="1200" err="1">
              <a:latin typeface="Times New Roman"/>
              <a:cs typeface="Times New Roman"/>
            </a:endParaRPr>
          </a:p>
        </p:txBody>
      </p:sp>
      <p:sp>
        <p:nvSpPr>
          <p:cNvPr id="9" name="Subtitle 2">
            <a:extLst>
              <a:ext uri="{FF2B5EF4-FFF2-40B4-BE49-F238E27FC236}">
                <a16:creationId xmlns:a16="http://schemas.microsoft.com/office/drawing/2014/main" id="{45F5D952-0BA4-4E27-5919-96182F5C0B1B}"/>
              </a:ext>
            </a:extLst>
          </p:cNvPr>
          <p:cNvSpPr>
            <a:spLocks noGrp="1"/>
          </p:cNvSpPr>
          <p:nvPr>
            <p:ph type="subTitle" idx="1"/>
          </p:nvPr>
        </p:nvSpPr>
        <p:spPr>
          <a:xfrm>
            <a:off x="432895" y="1900334"/>
            <a:ext cx="3814685" cy="4321333"/>
          </a:xfrm>
        </p:spPr>
        <p:txBody>
          <a:bodyPr vert="horz" lIns="91440" tIns="45720" rIns="91440" bIns="45720" rtlCol="0" anchor="t">
            <a:noAutofit/>
          </a:bodyPr>
          <a:lstStyle/>
          <a:p>
            <a:pPr algn="l"/>
            <a:r>
              <a:rPr lang="en-US" sz="1800">
                <a:latin typeface="Times New Roman"/>
                <a:cs typeface="Times New Roman"/>
              </a:rPr>
              <a:t> </a:t>
            </a:r>
            <a:br>
              <a:rPr lang="en-US" sz="1800">
                <a:latin typeface="Times New Roman"/>
                <a:cs typeface="Times New Roman"/>
              </a:rPr>
            </a:br>
            <a:r>
              <a:rPr lang="en-US" sz="1800" b="1">
                <a:latin typeface="Times New Roman"/>
                <a:cs typeface="Times New Roman"/>
              </a:rPr>
              <a:t>Step 3 : </a:t>
            </a:r>
            <a:r>
              <a:rPr lang="en-US" sz="1800">
                <a:latin typeface="Times New Roman"/>
                <a:cs typeface="Times New Roman"/>
              </a:rPr>
              <a:t>Categorical Analysis</a:t>
            </a:r>
            <a:endParaRPr lang="en-US" sz="1800">
              <a:latin typeface="Times New Roman"/>
              <a:ea typeface="Calibri"/>
              <a:cs typeface="Times New Roman"/>
            </a:endParaRPr>
          </a:p>
          <a:p>
            <a:pPr algn="l"/>
            <a:endParaRPr lang="en-US" sz="1800" b="1">
              <a:latin typeface="Times New Roman"/>
              <a:ea typeface="+mn-lt"/>
              <a:cs typeface="Times New Roman"/>
            </a:endParaRPr>
          </a:p>
          <a:p>
            <a:pPr algn="l"/>
            <a:r>
              <a:rPr lang="en-US" sz="1800" b="1">
                <a:latin typeface="Times New Roman"/>
                <a:ea typeface="+mn-lt"/>
                <a:cs typeface="Times New Roman"/>
              </a:rPr>
              <a:t>Why : </a:t>
            </a:r>
            <a:r>
              <a:rPr lang="en-US" sz="1800">
                <a:latin typeface="Times New Roman"/>
                <a:ea typeface="+mn-lt"/>
                <a:cs typeface="Times New Roman"/>
              </a:rPr>
              <a:t>Categorical analysis performed </a:t>
            </a:r>
            <a:r>
              <a:rPr lang="en-US" sz="1800">
                <a:solidFill>
                  <a:srgbClr val="000000"/>
                </a:solidFill>
                <a:latin typeface="Times New Roman"/>
                <a:ea typeface="+mn-lt"/>
                <a:cs typeface="Times New Roman"/>
              </a:rPr>
              <a:t>to gain insights from qualitative data by identifying patterns and relationships between different categories.</a:t>
            </a:r>
          </a:p>
          <a:p>
            <a:pPr algn="l"/>
            <a:endParaRPr lang="en-US" sz="1800">
              <a:latin typeface="Times New Roman"/>
              <a:ea typeface="+mn-lt"/>
              <a:cs typeface="Times New Roman"/>
            </a:endParaRPr>
          </a:p>
          <a:p>
            <a:pPr algn="l"/>
            <a:r>
              <a:rPr lang="en-US" sz="1800" b="1">
                <a:latin typeface="Times New Roman"/>
                <a:ea typeface="+mn-lt"/>
                <a:cs typeface="Times New Roman"/>
              </a:rPr>
              <a:t>How : </a:t>
            </a:r>
            <a:r>
              <a:rPr lang="en-US" sz="1800">
                <a:latin typeface="Times New Roman"/>
                <a:ea typeface="+mn-lt"/>
                <a:cs typeface="Times New Roman"/>
              </a:rPr>
              <a:t>Explored the relationship between experience levels and salaries using a boxplot, visualized the distribution of salaries for each experience level category.</a:t>
            </a:r>
            <a:endParaRPr lang="en-US"/>
          </a:p>
        </p:txBody>
      </p:sp>
      <p:pic>
        <p:nvPicPr>
          <p:cNvPr id="10" name="Picture 9" descr="A screen shot of a computer code&#10;&#10;Description automatically generated">
            <a:extLst>
              <a:ext uri="{FF2B5EF4-FFF2-40B4-BE49-F238E27FC236}">
                <a16:creationId xmlns:a16="http://schemas.microsoft.com/office/drawing/2014/main" id="{AB6C66C2-3B4E-89F2-41D0-EE074E69035B}"/>
              </a:ext>
            </a:extLst>
          </p:cNvPr>
          <p:cNvPicPr>
            <a:picLocks noChangeAspect="1"/>
          </p:cNvPicPr>
          <p:nvPr/>
        </p:nvPicPr>
        <p:blipFill>
          <a:blip r:embed="rId3"/>
          <a:stretch>
            <a:fillRect/>
          </a:stretch>
        </p:blipFill>
        <p:spPr>
          <a:xfrm>
            <a:off x="5473354" y="569636"/>
            <a:ext cx="6413639" cy="1849093"/>
          </a:xfrm>
          <a:prstGeom prst="rect">
            <a:avLst/>
          </a:prstGeom>
        </p:spPr>
      </p:pic>
      <p:pic>
        <p:nvPicPr>
          <p:cNvPr id="11" name="Picture 10" descr="A diagram of a salary distribution&#10;&#10;Description automatically generated">
            <a:extLst>
              <a:ext uri="{FF2B5EF4-FFF2-40B4-BE49-F238E27FC236}">
                <a16:creationId xmlns:a16="http://schemas.microsoft.com/office/drawing/2014/main" id="{1B19787D-D6D1-9ECC-4858-64D4835C7B55}"/>
              </a:ext>
            </a:extLst>
          </p:cNvPr>
          <p:cNvPicPr>
            <a:picLocks noChangeAspect="1"/>
          </p:cNvPicPr>
          <p:nvPr/>
        </p:nvPicPr>
        <p:blipFill>
          <a:blip r:embed="rId4"/>
          <a:stretch>
            <a:fillRect/>
          </a:stretch>
        </p:blipFill>
        <p:spPr>
          <a:xfrm>
            <a:off x="6147560" y="2612957"/>
            <a:ext cx="5065229" cy="3838575"/>
          </a:xfrm>
          <a:prstGeom prst="rect">
            <a:avLst/>
          </a:prstGeom>
        </p:spPr>
      </p:pic>
    </p:spTree>
    <p:extLst>
      <p:ext uri="{BB962C8B-B14F-4D97-AF65-F5344CB8AC3E}">
        <p14:creationId xmlns:p14="http://schemas.microsoft.com/office/powerpoint/2010/main" val="3619727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9DDC5252-002A-47C6-B739-C869AE48B877}">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1Z32/bNhD+VwY+GwWlWD+ct9ZLgQFDl81F9jAYxkk8O0xoUaOo1F7g/71H0u4Sx4mbonaVIn6iyMPxu0/33ZHWLROyqRUsP8Ac2Sl7p/X1HMz1LxHrsSrMTfOCx1E/QSGKDDIO/SKnVV1bqauGnd4yC2aG9kI2LSjniCb/YQXEuYC0FIMSE5FySFLBxj0GSp3DzNlMQTXYYzWaRleg5H8YXNCSNS2uegwXtdIG3EYjCxbdZjdkTs8ELHpzQjigtPIGR1jaMIuEsc9LpA15XqRRlJ+UZNYEA493p4lz7bcf6sqCrGgbNzcdFCd5MkiyOOUihUHBhbedSmXXJsXybFEbipmYWNaOsiFhnWkjS1DMR2GwCaBv2VCrdu5HZ/fmR7o1Jf6FU79UWWmX5OlKF81EVhMBFtiKKDk3mgjza+QXjcSqxInCG1R+/VJ/Ghqk/QU75avekSF90uZ60qC1spo9CeetuAECLh5geTubGZyBXT+eHQgorU3ITKFfeN9W6/RJHoIe00xD8ah1ev6fKR9DLJdtJQyKcyQMlaVELa9RBKjDSzDWiaW4ovxz2ULOtBFo3i19wvwqzSZz495WVD+eitV4oy+yv7qjoHU2hRgOmtHjlbOJIM2y/jQVPI5RYBqnfd4RFTr6yg0dP16BzyoKXVDhPe46IcRoW4gHC/jY+traPmirPxUxz0hVMeY59ew+HxR7tfVR1x+IzmDjTC42bZnK2Huj5954fapo2uLfFmnLbWJHmwUa/7kZPOXpyrnYGWmPhSTgjtMRKiLz68kLD97/FmOlntdQLSdKl0ENtLzGMpWoBHPb/XG0gv440AYUmKWjo23ElpaikGn0zmjM/UsPZMWuFjyP2r8v0eCa2UrITSy/bSFvDkO+DwMKhY97+ZJsK/cbrw5XanfA626p3ZMf3QX+2PEk7jLonV34Sex7m9sc6u3+dczWsUuL4WhWAmaY0e2ofxJnA8h5EjmvTwZjcWELvbgfkPO289b42oweSKGjXWjPXcJ3oOTlNKC74XSp89yn+dlF8Dvf95cIptO973te9pWs8PVW/81JEnpGmWaYRzyKoeACYMDLJHmt8i+myv+Md42ftNR383axt8oWYF5Ckf0KIRz7750vOewzc3WXPzZHM/NJrVvb1FDiOVRBX3VwIjF8H1nQUV+gWI99sf1dUtUNb+oCVOuLkvt+s1EA/T4Dh9JbhE0aAAA=&quot;"/>
    <we:property name="creatorSessionId" value="&quot;0531a947-3fcc-48f1-b392-711f399d3ca2&quot;"/>
    <we:property name="creatorTenantId" value="&quot;e85c5307-76b1-4c48-bc5d-e88373dda261&quot;"/>
    <we:property name="creatorUserId" value="&quot;100320036A28EEF4&quot;"/>
    <we:property name="datasetId" value="&quot;a66b9254-193f-4a51-8366-1a10cd4faff4&quot;"/>
    <we:property name="embedUrl" value="&quot;/reportEmbed?reportId=66add46b-43d8-4f27-b3d1-2e845c2fdead&amp;config=eyJjbHVzdGVyVXJsIjoiaHR0cHM6Ly9XQUJJLVdFU1QtVVMtQy1QUklNQVJZLXJlZGlyZWN0LmFuYWx5c2lzLndpbmRvd3MubmV0IiwiZW1iZWRGZWF0dXJlcyI6eyJ1c2FnZU1ldHJpY3NWTmV4dCI6dHJ1ZX19&amp;disableSensitivityBanner=true&quot;"/>
    <we:property name="initialStateBookmark" value="&quot;H4sIAAAAAAAAA+1ZTW/bOBD9KwXPxkJSLMnuLfW2wKLbJG2K7GERGCNy7DChRZWiUquB/vsOKblJXdep29TR7sYn8Wvm8XHejGjdMCHLQkF9BAtkz9kLra8WYK6ehWzA8q7v+Pj1m8N3r6dHh29eUrcurNR5yZ7fMAtmjvZMlhUoZ4E6/z4fMFDqBOauNQNV4oAVaEqdg5KfsJ1MQ9ZU2AwYLgulDTiTpxYsOrPXNJ3a5Dv87YA8ArfyGk+R27YXU0iHAccA4mCUJWE4OuA0rWwneGQbpzjT3v1E5xZkTm5cH09SHIVBGEEWCIBxwOPY9c+kst2UrH65LAztjvZcF46V97o4Ip/tHDflbAU6GrBXRi/85I7Wsso+VGhqWuDsYNnOvGGnqwF6frt62Gbp0pnIrbS1a+isnMp8KsAC9b/3yIKGTuAUFZHhF060qhbe2ZprXRmO73B22/D2GzqUE6PpyFY+puROIaP+DsRMohLM+Tk2As2L2jv6XZrVCUXr+zyczw3OwXbNLwd/EmEJCkzteKhK4QdfVXkHJGwaB5MOi56Dxg22LEXNYFdO/7pAgx2luZCrvfyxhrx8YNY9fsgUfnv55/Bq3O+8VdWuBG9mYAuuAbvQHycGSbTCUTT4rI1DcQ05p951ID8fBt+F8p6IWAfuCCtlPlddcrrNE+3pswzM5AKMdckvu6QgdzmBFum9Rf9DbNsFUptJac3lnVw5ISLm2tTfH7g7x8q5l14ISZoOZ4kIoggFJlEyDO5NtB06yelgfm1g8xUP22J7P3DILhqJJKKpwmtUvZbbV9zdhl38A2q7qHJhUJwgwcgtvRTwKxQt2l1UGK6r8Jdt+DGEdcd9q63ZODsYxeM4jZJAJDCmVxneE23tFMz7gfRRm6tpidZSIPZeW7cFtxfCeqzytoWKfStwQ0S3KswgGglIuBhzjEVCt49EPF0l/jVXiXtCzF8j4qdbxCPfIh64DNQI5n9TA5TM8SnZ/3CQdPcYDphiSi9aw4MoHcMoiENnbivzFpc208sveXfWhjMRBSndhyIcjah8DINx9lQzOvK5XhSQ11OleRtzfS0d/8V/ob4mv1dlZAO8/ibxHf+T6g/wb2XiqM+gN145t2K/t3IuoFivmfusQpu06BXW3AXFFmjmXpy6smUBHE8gb9NF0dqS2H4fWZI1gaJ79iXkT0m1pN35GajK51j3/YZ5J0SG7IS/ZYH7qrNSPv3+AQBwcQZgGgAA&quot;"/>
    <we:property name="isFiltersActionButtonVisible" value="true"/>
    <we:property name="isVisualContainerHeaderHidden" value="false"/>
    <we:property name="pageDisplayName" value="&quot;Dashboard&quot;"/>
    <we:property name="pageName" value="&quot;e7a740ce0a508b61183c&quot;"/>
    <we:property name="pptInsertionSessionID" value="&quot;637CD4DA-D3F5-41B0-AA67-1E678A9BADD5&quot;"/>
    <we:property name="reportEmbeddedTime" value="&quot;2024-12-03T18:52:49.580Z&quot;"/>
    <we:property name="reportName" value="&quot;Visualization&quot;"/>
    <we:property name="reportState" value="&quot;CONNECTED&quot;"/>
    <we:property name="reportUrl" value="&quot;/groups/me/reports/66add46b-43d8-4f27-b3d1-2e845c2fdead/e7a740ce0a508b61183c?experience=power-bi&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d9fa0d5-8047-4007-8ea7-aa6f01692d7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9A8CA69194ACE41B7EDA894CCEBCFA6" ma:contentTypeVersion="6" ma:contentTypeDescription="Create a new document." ma:contentTypeScope="" ma:versionID="3dd4e51b54be298307bf5b5d1491796e">
  <xsd:schema xmlns:xsd="http://www.w3.org/2001/XMLSchema" xmlns:xs="http://www.w3.org/2001/XMLSchema" xmlns:p="http://schemas.microsoft.com/office/2006/metadata/properties" xmlns:ns3="ed9fa0d5-8047-4007-8ea7-aa6f01692d70" targetNamespace="http://schemas.microsoft.com/office/2006/metadata/properties" ma:root="true" ma:fieldsID="111019f4a3fbe3a40aafd33e85bb621c" ns3:_="">
    <xsd:import namespace="ed9fa0d5-8047-4007-8ea7-aa6f01692d7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fa0d5-8047-4007-8ea7-aa6f01692d7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410A6A-D0A4-4EE9-AE9E-9360181DEEE0}">
  <ds:schemaRefs>
    <ds:schemaRef ds:uri="ed9fa0d5-8047-4007-8ea7-aa6f01692d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51483B1-3115-4D34-A447-3E2CB2BEE82D}">
  <ds:schemaRefs>
    <ds:schemaRef ds:uri="http://schemas.microsoft.com/sharepoint/v3/contenttype/forms"/>
  </ds:schemaRefs>
</ds:datastoreItem>
</file>

<file path=customXml/itemProps3.xml><?xml version="1.0" encoding="utf-8"?>
<ds:datastoreItem xmlns:ds="http://schemas.openxmlformats.org/officeDocument/2006/customXml" ds:itemID="{1AD11F63-7190-4F6B-B5E3-2A9DF4C0BB9E}">
  <ds:schemaRefs>
    <ds:schemaRef ds:uri="ed9fa0d5-8047-4007-8ea7-aa6f01692d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3358</Words>
  <Application>Microsoft Office PowerPoint</Application>
  <PresentationFormat>Widescreen</PresentationFormat>
  <Paragraphs>263</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Data Career Insights: A Comprehensive Analysis and Future Predictions </vt:lpstr>
      <vt:lpstr>Data Industry</vt:lpstr>
      <vt:lpstr>Aim &amp; Goals</vt:lpstr>
      <vt:lpstr>Dataset Overview</vt:lpstr>
      <vt:lpstr>EDA</vt:lpstr>
      <vt:lpstr>Explanatory Data Analysis</vt:lpstr>
      <vt:lpstr>Explanatory Data Analysis</vt:lpstr>
      <vt:lpstr>Explanatory Data Analysis</vt:lpstr>
      <vt:lpstr>Explanatory Data Analysis</vt:lpstr>
      <vt:lpstr>Explanatory Data Analysis</vt:lpstr>
      <vt:lpstr>Explanatory Data Analysis</vt:lpstr>
      <vt:lpstr>Explanatory Data Analysis</vt:lpstr>
      <vt:lpstr>POWER BI</vt:lpstr>
      <vt:lpstr>PowerPoint Presentation</vt:lpstr>
      <vt:lpstr>PowerPoint Presentation</vt:lpstr>
      <vt:lpstr>Visualization</vt:lpstr>
      <vt:lpstr>PowerPoint Presentation</vt:lpstr>
      <vt:lpstr>PowerPoint Presentation</vt:lpstr>
      <vt:lpstr>PowerPoint Presentation</vt:lpstr>
      <vt:lpstr>DEMO</vt:lpstr>
      <vt:lpstr>Dashboard</vt:lpstr>
      <vt:lpstr>R SHINY</vt:lpstr>
      <vt:lpstr>PowerPoint Presentation</vt:lpstr>
      <vt:lpstr>PowerPoint Presentation</vt:lpstr>
      <vt:lpstr>PowerPoint Presentation</vt:lpstr>
      <vt:lpstr>PowerPoint Presentation</vt:lpstr>
      <vt:lpstr>DEMO</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Akshit Tyagi</dc:creator>
  <cp:lastModifiedBy>Tanya Yadav</cp:lastModifiedBy>
  <cp:revision>60</cp:revision>
  <dcterms:created xsi:type="dcterms:W3CDTF">2024-11-26T08:17:08Z</dcterms:created>
  <dcterms:modified xsi:type="dcterms:W3CDTF">2024-12-05T05:34:42Z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0x01010029A8CA69194ACE41B7EDA894CCEBCFA6</vt:lpwstr>
  </property>
</Properties>
</file>